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97" r:id="rId5"/>
    <p:sldId id="300" r:id="rId6"/>
    <p:sldId id="301" r:id="rId7"/>
    <p:sldId id="269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68" r:id="rId18"/>
    <p:sldId id="267" r:id="rId19"/>
    <p:sldId id="266" r:id="rId20"/>
    <p:sldId id="261" r:id="rId21"/>
    <p:sldId id="278" r:id="rId22"/>
    <p:sldId id="271" r:id="rId23"/>
    <p:sldId id="274" r:id="rId24"/>
    <p:sldId id="275" r:id="rId25"/>
    <p:sldId id="276" r:id="rId26"/>
    <p:sldId id="277" r:id="rId27"/>
    <p:sldId id="279" r:id="rId28"/>
    <p:sldId id="281" r:id="rId29"/>
    <p:sldId id="280" r:id="rId30"/>
    <p:sldId id="259" r:id="rId31"/>
    <p:sldId id="302" r:id="rId32"/>
    <p:sldId id="264" r:id="rId33"/>
  </p:sldIdLst>
  <p:sldSz cx="18288000" cy="10287000"/>
  <p:notesSz cx="6858000" cy="9144000"/>
  <p:embeddedFontLst>
    <p:embeddedFont>
      <p:font typeface="210 Gaeseongsidae Light" panose="020B0600000101010101" charset="-127"/>
      <p:regular r:id="rId34"/>
    </p:embeddedFont>
    <p:embeddedFont>
      <p:font typeface="210 Gaeseongsidae Regular" panose="020B0600000101010101" charset="-127"/>
      <p:regular r:id="rId35"/>
    </p:embeddedFont>
    <p:embeddedFont>
      <p:font typeface="Pretendard Medium" panose="020B0600000101010101" charset="-127"/>
      <p:bold r:id="rId36"/>
    </p:embeddedFont>
    <p:embeddedFont>
      <p:font typeface="Pretendard Regular" panose="020B0600000101010101" charset="-127"/>
      <p:regular r:id="rId37"/>
    </p:embeddedFont>
    <p:embeddedFont>
      <p:font typeface="Oswald SemiBold" panose="00000700000000000000" pitchFamily="2" charset="0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E5350F"/>
    <a:srgbClr val="E73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9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7.svg"/><Relationship Id="rId1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Relationship Id="rId1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37.svg"/><Relationship Id="rId12" Type="http://schemas.openxmlformats.org/officeDocument/2006/relationships/image" Target="../media/image4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5.png"/><Relationship Id="rId10" Type="http://schemas.openxmlformats.org/officeDocument/2006/relationships/image" Target="../media/image41.svg"/><Relationship Id="rId4" Type="http://schemas.openxmlformats.org/officeDocument/2006/relationships/image" Target="../media/image48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0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3.sv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51.png"/><Relationship Id="rId5" Type="http://schemas.openxmlformats.org/officeDocument/2006/relationships/image" Target="../media/image37.svg"/><Relationship Id="rId10" Type="http://schemas.openxmlformats.org/officeDocument/2006/relationships/image" Target="../media/image43.sv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3.svg"/><Relationship Id="rId3" Type="http://schemas.openxmlformats.org/officeDocument/2006/relationships/image" Target="../media/image59.png"/><Relationship Id="rId7" Type="http://schemas.openxmlformats.org/officeDocument/2006/relationships/image" Target="../media/image36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1.sv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60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00" y="6032500"/>
            <a:ext cx="12240000" cy="967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600" y="4152900"/>
            <a:ext cx="4699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0" y="3289300"/>
            <a:ext cx="4699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76400" y="6845300"/>
            <a:ext cx="84328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400" b="0" i="0" u="none" strike="noStrike" spc="-400" dirty="0" err="1">
                <a:solidFill>
                  <a:srgbClr val="323232"/>
                </a:solidFill>
                <a:latin typeface="210 Gaeseongsidae Regular"/>
              </a:rPr>
              <a:t>CodeBuddy</a:t>
            </a:r>
            <a:endParaRPr lang="en-US" sz="9400" b="0" i="0" u="none" strike="noStrike" spc="-400" dirty="0">
              <a:solidFill>
                <a:srgbClr val="323232"/>
              </a:solidFill>
              <a:latin typeface="210 Gaeseongsidae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6121" y="8312150"/>
            <a:ext cx="6656390" cy="565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323232"/>
                </a:solidFill>
                <a:ea typeface="Pretendard Medium"/>
              </a:rPr>
              <a:t>나만의 코딩 친구</a:t>
            </a:r>
            <a:endParaRPr lang="ko-KR" sz="2300" b="0" i="0" u="none" strike="noStrike" dirty="0">
              <a:solidFill>
                <a:srgbClr val="323232"/>
              </a:solidFill>
              <a:ea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77500" y="7912100"/>
            <a:ext cx="2451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altLang="ko-KR" dirty="0">
                <a:solidFill>
                  <a:srgbClr val="323232"/>
                </a:solidFill>
                <a:ea typeface="Pretendard Regular"/>
              </a:rPr>
              <a:t>3</a:t>
            </a:r>
            <a:r>
              <a:rPr lang="ko-KR" altLang="en-US" dirty="0">
                <a:solidFill>
                  <a:srgbClr val="323232"/>
                </a:solidFill>
                <a:ea typeface="Pretendard Regular"/>
              </a:rPr>
              <a:t>조</a:t>
            </a:r>
            <a:endParaRPr lang="ko-KR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69479" y="8312150"/>
            <a:ext cx="4597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dirty="0">
                <a:solidFill>
                  <a:srgbClr val="323232"/>
                </a:solidFill>
                <a:latin typeface="Pretendard Regular"/>
              </a:rPr>
              <a:t>이주용 </a:t>
            </a:r>
            <a:r>
              <a:rPr lang="ko-KR" altLang="en-US" dirty="0" err="1">
                <a:solidFill>
                  <a:srgbClr val="323232"/>
                </a:solidFill>
                <a:latin typeface="Pretendard Regular"/>
              </a:rPr>
              <a:t>이채은</a:t>
            </a:r>
            <a:r>
              <a:rPr lang="ko-KR" altLang="en-US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altLang="en-US" dirty="0" err="1">
                <a:solidFill>
                  <a:srgbClr val="323232"/>
                </a:solidFill>
                <a:latin typeface="Pretendard Regular"/>
              </a:rPr>
              <a:t>이혜린</a:t>
            </a:r>
            <a:r>
              <a:rPr lang="ko-KR" altLang="en-US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altLang="en-US" dirty="0" err="1">
                <a:solidFill>
                  <a:srgbClr val="323232"/>
                </a:solidFill>
                <a:latin typeface="Pretendard Regular"/>
              </a:rPr>
              <a:t>정요한</a:t>
            </a:r>
            <a:r>
              <a:rPr lang="ko-KR" altLang="en-US" dirty="0">
                <a:solidFill>
                  <a:srgbClr val="323232"/>
                </a:solidFill>
                <a:latin typeface="Pretendard Regular"/>
              </a:rPr>
              <a:t> 정윤서</a:t>
            </a:r>
            <a:endParaRPr lang="en-US" b="0" i="0" u="none" strike="noStrike" dirty="0">
              <a:solidFill>
                <a:srgbClr val="323232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14" name="그래픽 13" descr="로봇 윤곽선">
            <a:extLst>
              <a:ext uri="{FF2B5EF4-FFF2-40B4-BE49-F238E27FC236}">
                <a16:creationId xmlns:a16="http://schemas.microsoft.com/office/drawing/2014/main" id="{68DB84D1-B90F-1FF8-A49D-2105D8404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15139" y="3030454"/>
            <a:ext cx="35052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BCE6D-CE06-7950-5B2A-8CC5E0D5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4274E3-C95E-F016-F808-C1F7628B8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D8E60540-0482-064D-E49B-43AC730AF2F3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F485F-BE7B-E83E-EBE3-0FE849BFD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48599" y="2333626"/>
            <a:ext cx="9753600" cy="6924674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232647C1-F08E-8028-D75E-24E6C93461FF}"/>
              </a:ext>
            </a:extLst>
          </p:cNvPr>
          <p:cNvSpPr txBox="1"/>
          <p:nvPr/>
        </p:nvSpPr>
        <p:spPr>
          <a:xfrm>
            <a:off x="1358900" y="2720372"/>
            <a:ext cx="618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핵심 동작 시나리오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grpSp>
        <p:nvGrpSpPr>
          <p:cNvPr id="27" name="그룹 9">
            <a:extLst>
              <a:ext uri="{FF2B5EF4-FFF2-40B4-BE49-F238E27FC236}">
                <a16:creationId xmlns:a16="http://schemas.microsoft.com/office/drawing/2014/main" id="{5D0E54D5-1F14-9BB5-E20C-0D20F739CA45}"/>
              </a:ext>
            </a:extLst>
          </p:cNvPr>
          <p:cNvGrpSpPr/>
          <p:nvPr/>
        </p:nvGrpSpPr>
        <p:grpSpPr>
          <a:xfrm>
            <a:off x="1219200" y="4381500"/>
            <a:ext cx="6248400" cy="788014"/>
            <a:chOff x="6565900" y="5956300"/>
            <a:chExt cx="9969500" cy="1257300"/>
          </a:xfrm>
        </p:grpSpPr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564A7305-7ED2-4606-74D7-172412B5A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29" name="Picture 20">
              <a:extLst>
                <a:ext uri="{FF2B5EF4-FFF2-40B4-BE49-F238E27FC236}">
                  <a16:creationId xmlns:a16="http://schemas.microsoft.com/office/drawing/2014/main" id="{ED76F3AC-FF9E-09F1-F663-25374D485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59332" y="6578600"/>
              <a:ext cx="304800" cy="12700"/>
            </a:xfrm>
            <a:prstGeom prst="rect">
              <a:avLst/>
            </a:prstGeom>
          </p:spPr>
        </p:pic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F2B5DAF3-DBA2-69A4-81B4-E85AF89B70A3}"/>
                </a:ext>
              </a:extLst>
            </p:cNvPr>
            <p:cNvSpPr txBox="1"/>
            <p:nvPr/>
          </p:nvSpPr>
          <p:spPr>
            <a:xfrm>
              <a:off x="7099300" y="6266213"/>
              <a:ext cx="2072264" cy="64344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유저 관리</a:t>
              </a:r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23C30D05-B7CD-AF44-A4C2-617E7342C38D}"/>
                </a:ext>
              </a:extLst>
            </p:cNvPr>
            <p:cNvSpPr txBox="1"/>
            <p:nvPr/>
          </p:nvSpPr>
          <p:spPr>
            <a:xfrm>
              <a:off x="982763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로그인</a:t>
              </a:r>
            </a:p>
          </p:txBody>
        </p:sp>
      </p:grpSp>
      <p:grpSp>
        <p:nvGrpSpPr>
          <p:cNvPr id="32" name="그룹 9">
            <a:extLst>
              <a:ext uri="{FF2B5EF4-FFF2-40B4-BE49-F238E27FC236}">
                <a16:creationId xmlns:a16="http://schemas.microsoft.com/office/drawing/2014/main" id="{3BF6057F-115E-08A6-1A43-7E819DA50B42}"/>
              </a:ext>
            </a:extLst>
          </p:cNvPr>
          <p:cNvGrpSpPr/>
          <p:nvPr/>
        </p:nvGrpSpPr>
        <p:grpSpPr>
          <a:xfrm>
            <a:off x="1219200" y="5490138"/>
            <a:ext cx="6248400" cy="788014"/>
            <a:chOff x="6565900" y="5956300"/>
            <a:chExt cx="9969500" cy="1257300"/>
          </a:xfrm>
        </p:grpSpPr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991530D4-113F-6C31-7E98-D86283EE0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C17E5E62-F0A0-906A-B151-175FB7C43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35" name="TextBox 21">
              <a:extLst>
                <a:ext uri="{FF2B5EF4-FFF2-40B4-BE49-F238E27FC236}">
                  <a16:creationId xmlns:a16="http://schemas.microsoft.com/office/drawing/2014/main" id="{0F0E861D-24DA-B28F-7F6A-732C94A2419F}"/>
                </a:ext>
              </a:extLst>
            </p:cNvPr>
            <p:cNvSpPr txBox="1"/>
            <p:nvPr/>
          </p:nvSpPr>
          <p:spPr>
            <a:xfrm>
              <a:off x="7099300" y="6400799"/>
              <a:ext cx="2072264" cy="40655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E5350F"/>
                  </a:solidFill>
                  <a:ea typeface="Pretendard Medium"/>
                </a:rPr>
                <a:t>채팅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6A1FCAFC-D6D5-1CF2-0EB3-5D014CE86285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챗봇과의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인터렉션</a:t>
              </a:r>
              <a:endParaRPr lang="ko-KR" altLang="en-US" sz="20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37" name="그룹 9">
            <a:extLst>
              <a:ext uri="{FF2B5EF4-FFF2-40B4-BE49-F238E27FC236}">
                <a16:creationId xmlns:a16="http://schemas.microsoft.com/office/drawing/2014/main" id="{494BAD56-FD72-B108-A7C9-23D810939152}"/>
              </a:ext>
            </a:extLst>
          </p:cNvPr>
          <p:cNvGrpSpPr/>
          <p:nvPr/>
        </p:nvGrpSpPr>
        <p:grpSpPr>
          <a:xfrm>
            <a:off x="1219200" y="6625663"/>
            <a:ext cx="6248400" cy="788014"/>
            <a:chOff x="6565900" y="5956300"/>
            <a:chExt cx="9969500" cy="1257300"/>
          </a:xfrm>
        </p:grpSpPr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14A8BDF2-A061-3544-8A9A-3AAFA4E32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9" name="Picture 20">
              <a:extLst>
                <a:ext uri="{FF2B5EF4-FFF2-40B4-BE49-F238E27FC236}">
                  <a16:creationId xmlns:a16="http://schemas.microsoft.com/office/drawing/2014/main" id="{4C5678BB-6F57-D7FA-E214-9983F3DE2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7C8DC639-6656-48A5-5B3C-0E1C754A9A3E}"/>
                </a:ext>
              </a:extLst>
            </p:cNvPr>
            <p:cNvSpPr txBox="1"/>
            <p:nvPr/>
          </p:nvSpPr>
          <p:spPr>
            <a:xfrm>
              <a:off x="7099300" y="6162675"/>
              <a:ext cx="2253323" cy="844548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 err="1">
                  <a:solidFill>
                    <a:srgbClr val="808080"/>
                  </a:solidFill>
                  <a:ea typeface="Pretendard Medium"/>
                </a:rPr>
                <a:t>플로우차트</a:t>
              </a: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 </a:t>
              </a: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id="{217307FC-8ED5-F29E-48CB-F63340ED82C5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미완성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플로우차트의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완성을 목표</a:t>
              </a:r>
            </a:p>
          </p:txBody>
        </p:sp>
      </p:grpSp>
      <p:grpSp>
        <p:nvGrpSpPr>
          <p:cNvPr id="42" name="그룹 9">
            <a:extLst>
              <a:ext uri="{FF2B5EF4-FFF2-40B4-BE49-F238E27FC236}">
                <a16:creationId xmlns:a16="http://schemas.microsoft.com/office/drawing/2014/main" id="{612101CA-D317-26B3-E547-3A3EC72C0476}"/>
              </a:ext>
            </a:extLst>
          </p:cNvPr>
          <p:cNvGrpSpPr/>
          <p:nvPr/>
        </p:nvGrpSpPr>
        <p:grpSpPr>
          <a:xfrm>
            <a:off x="1219200" y="7768664"/>
            <a:ext cx="6248400" cy="788014"/>
            <a:chOff x="6565900" y="5956300"/>
            <a:chExt cx="9969500" cy="1257300"/>
          </a:xfrm>
        </p:grpSpPr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004E83CE-2B41-1E5D-6A57-6E852D1FE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44" name="Picture 20">
              <a:extLst>
                <a:ext uri="{FF2B5EF4-FFF2-40B4-BE49-F238E27FC236}">
                  <a16:creationId xmlns:a16="http://schemas.microsoft.com/office/drawing/2014/main" id="{D556B173-4860-0703-88B6-C02C1F356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AC0639F3-E404-0FA8-D870-040561F97FF2}"/>
                </a:ext>
              </a:extLst>
            </p:cNvPr>
            <p:cNvSpPr txBox="1"/>
            <p:nvPr/>
          </p:nvSpPr>
          <p:spPr>
            <a:xfrm>
              <a:off x="7099299" y="6400801"/>
              <a:ext cx="2185554" cy="46181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코딩</a:t>
              </a:r>
            </a:p>
          </p:txBody>
        </p:sp>
        <p:sp>
          <p:nvSpPr>
            <p:cNvPr id="46" name="TextBox 22">
              <a:extLst>
                <a:ext uri="{FF2B5EF4-FFF2-40B4-BE49-F238E27FC236}">
                  <a16:creationId xmlns:a16="http://schemas.microsoft.com/office/drawing/2014/main" id="{27BEA51B-180C-4E48-0FF6-8E9DDD38EC0B}"/>
                </a:ext>
              </a:extLst>
            </p:cNvPr>
            <p:cNvSpPr txBox="1"/>
            <p:nvPr/>
          </p:nvSpPr>
          <p:spPr>
            <a:xfrm>
              <a:off x="9797121" y="6400799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19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각 파트를 주어진 힌트와 함께 코드로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70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792A7-3FC6-E81D-7E82-0719B8C8E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5A3648-EF06-0712-212A-3C3D842A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C302B43A-F9FB-D8AE-CE31-C5A662DF3973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DE0C27-B9E8-CD04-FAE9-E36D6CA56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35183" y="2324101"/>
            <a:ext cx="9767017" cy="6934199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EDCC8739-97A9-3428-47C7-86094126FA66}"/>
              </a:ext>
            </a:extLst>
          </p:cNvPr>
          <p:cNvSpPr txBox="1"/>
          <p:nvPr/>
        </p:nvSpPr>
        <p:spPr>
          <a:xfrm>
            <a:off x="1358900" y="2720372"/>
            <a:ext cx="618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핵심 동작 시나리오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grpSp>
        <p:nvGrpSpPr>
          <p:cNvPr id="27" name="그룹 9">
            <a:extLst>
              <a:ext uri="{FF2B5EF4-FFF2-40B4-BE49-F238E27FC236}">
                <a16:creationId xmlns:a16="http://schemas.microsoft.com/office/drawing/2014/main" id="{3288CFC6-12DF-5869-D100-5B21905AB005}"/>
              </a:ext>
            </a:extLst>
          </p:cNvPr>
          <p:cNvGrpSpPr/>
          <p:nvPr/>
        </p:nvGrpSpPr>
        <p:grpSpPr>
          <a:xfrm>
            <a:off x="1219200" y="4381500"/>
            <a:ext cx="6248400" cy="788014"/>
            <a:chOff x="6565900" y="5956300"/>
            <a:chExt cx="9969500" cy="1257300"/>
          </a:xfrm>
        </p:grpSpPr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E00555EE-B159-2F5D-078E-D6459F664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29" name="Picture 20">
              <a:extLst>
                <a:ext uri="{FF2B5EF4-FFF2-40B4-BE49-F238E27FC236}">
                  <a16:creationId xmlns:a16="http://schemas.microsoft.com/office/drawing/2014/main" id="{A16D3706-EE1B-4546-DA7A-9959C5BC3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59332" y="6578600"/>
              <a:ext cx="304800" cy="12700"/>
            </a:xfrm>
            <a:prstGeom prst="rect">
              <a:avLst/>
            </a:prstGeom>
          </p:spPr>
        </p:pic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0FB94F94-448B-29CA-BC6A-D1133DA46A28}"/>
                </a:ext>
              </a:extLst>
            </p:cNvPr>
            <p:cNvSpPr txBox="1"/>
            <p:nvPr/>
          </p:nvSpPr>
          <p:spPr>
            <a:xfrm>
              <a:off x="7099300" y="6266213"/>
              <a:ext cx="2072264" cy="64344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유저 관리</a:t>
              </a:r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31AAB898-61B0-013B-B6EB-D76561A5BA34}"/>
                </a:ext>
              </a:extLst>
            </p:cNvPr>
            <p:cNvSpPr txBox="1"/>
            <p:nvPr/>
          </p:nvSpPr>
          <p:spPr>
            <a:xfrm>
              <a:off x="982763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로그인</a:t>
              </a:r>
            </a:p>
          </p:txBody>
        </p:sp>
      </p:grpSp>
      <p:grpSp>
        <p:nvGrpSpPr>
          <p:cNvPr id="32" name="그룹 9">
            <a:extLst>
              <a:ext uri="{FF2B5EF4-FFF2-40B4-BE49-F238E27FC236}">
                <a16:creationId xmlns:a16="http://schemas.microsoft.com/office/drawing/2014/main" id="{F37D9702-1718-95C9-215A-54680848421B}"/>
              </a:ext>
            </a:extLst>
          </p:cNvPr>
          <p:cNvGrpSpPr/>
          <p:nvPr/>
        </p:nvGrpSpPr>
        <p:grpSpPr>
          <a:xfrm>
            <a:off x="1219200" y="5490138"/>
            <a:ext cx="6248400" cy="788014"/>
            <a:chOff x="6565900" y="5956300"/>
            <a:chExt cx="9969500" cy="1257300"/>
          </a:xfrm>
        </p:grpSpPr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0A35C0BA-1AEF-6621-B007-06F72AB43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8D359306-30AC-5FF5-533D-B76CAAD89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35" name="TextBox 21">
              <a:extLst>
                <a:ext uri="{FF2B5EF4-FFF2-40B4-BE49-F238E27FC236}">
                  <a16:creationId xmlns:a16="http://schemas.microsoft.com/office/drawing/2014/main" id="{35F8CAF4-63D4-7F3E-8595-EC10976D131F}"/>
                </a:ext>
              </a:extLst>
            </p:cNvPr>
            <p:cNvSpPr txBox="1"/>
            <p:nvPr/>
          </p:nvSpPr>
          <p:spPr>
            <a:xfrm>
              <a:off x="7099300" y="6400799"/>
              <a:ext cx="2072264" cy="40655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채팅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D7F19672-EDD8-AAA1-F492-43B7D9E11AFC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챗봇과의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인터렉션</a:t>
              </a:r>
              <a:endParaRPr lang="ko-KR" altLang="en-US" sz="20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37" name="그룹 9">
            <a:extLst>
              <a:ext uri="{FF2B5EF4-FFF2-40B4-BE49-F238E27FC236}">
                <a16:creationId xmlns:a16="http://schemas.microsoft.com/office/drawing/2014/main" id="{94D63B36-54D1-F761-AE7F-0C6D97F55427}"/>
              </a:ext>
            </a:extLst>
          </p:cNvPr>
          <p:cNvGrpSpPr/>
          <p:nvPr/>
        </p:nvGrpSpPr>
        <p:grpSpPr>
          <a:xfrm>
            <a:off x="1219200" y="6625663"/>
            <a:ext cx="6248400" cy="788014"/>
            <a:chOff x="6565900" y="5956300"/>
            <a:chExt cx="9969500" cy="1257300"/>
          </a:xfrm>
        </p:grpSpPr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33D04703-DFD2-D54C-AF03-9C5B0C863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9" name="Picture 20">
              <a:extLst>
                <a:ext uri="{FF2B5EF4-FFF2-40B4-BE49-F238E27FC236}">
                  <a16:creationId xmlns:a16="http://schemas.microsoft.com/office/drawing/2014/main" id="{C7F774F7-81F7-2390-38A6-8CE9993FC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8B7B7D4F-7D74-A9DA-7DAE-AF3FA2912837}"/>
                </a:ext>
              </a:extLst>
            </p:cNvPr>
            <p:cNvSpPr txBox="1"/>
            <p:nvPr/>
          </p:nvSpPr>
          <p:spPr>
            <a:xfrm>
              <a:off x="7099300" y="6162675"/>
              <a:ext cx="2253323" cy="844548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 err="1">
                  <a:solidFill>
                    <a:srgbClr val="808080"/>
                  </a:solidFill>
                  <a:ea typeface="Pretendard Medium"/>
                </a:rPr>
                <a:t>플로우차트</a:t>
              </a: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 </a:t>
              </a: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id="{63E2FBA3-82FE-4731-DA60-7C5AF08B7563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미완성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플로우차트의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완성을 목표</a:t>
              </a:r>
            </a:p>
          </p:txBody>
        </p:sp>
      </p:grpSp>
      <p:grpSp>
        <p:nvGrpSpPr>
          <p:cNvPr id="42" name="그룹 9">
            <a:extLst>
              <a:ext uri="{FF2B5EF4-FFF2-40B4-BE49-F238E27FC236}">
                <a16:creationId xmlns:a16="http://schemas.microsoft.com/office/drawing/2014/main" id="{869C46FD-D830-7C1E-E0F9-F4B8B0F01C38}"/>
              </a:ext>
            </a:extLst>
          </p:cNvPr>
          <p:cNvGrpSpPr/>
          <p:nvPr/>
        </p:nvGrpSpPr>
        <p:grpSpPr>
          <a:xfrm>
            <a:off x="1219200" y="7768664"/>
            <a:ext cx="6248400" cy="788014"/>
            <a:chOff x="6565900" y="5956300"/>
            <a:chExt cx="9969500" cy="1257300"/>
          </a:xfrm>
        </p:grpSpPr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E57C5BD0-41D3-A4F8-0E41-2AE889E61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44" name="Picture 20">
              <a:extLst>
                <a:ext uri="{FF2B5EF4-FFF2-40B4-BE49-F238E27FC236}">
                  <a16:creationId xmlns:a16="http://schemas.microsoft.com/office/drawing/2014/main" id="{EC2A3F22-0252-5BFE-977F-6578BC481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F73F3D2F-12AC-C36E-9A9C-A2F292D9B01E}"/>
                </a:ext>
              </a:extLst>
            </p:cNvPr>
            <p:cNvSpPr txBox="1"/>
            <p:nvPr/>
          </p:nvSpPr>
          <p:spPr>
            <a:xfrm>
              <a:off x="7099299" y="6400801"/>
              <a:ext cx="2185554" cy="46181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코딩</a:t>
              </a:r>
            </a:p>
          </p:txBody>
        </p:sp>
        <p:sp>
          <p:nvSpPr>
            <p:cNvPr id="46" name="TextBox 22">
              <a:extLst>
                <a:ext uri="{FF2B5EF4-FFF2-40B4-BE49-F238E27FC236}">
                  <a16:creationId xmlns:a16="http://schemas.microsoft.com/office/drawing/2014/main" id="{2CC6ADF4-4CD1-290C-EAA5-03AA1967F3C4}"/>
                </a:ext>
              </a:extLst>
            </p:cNvPr>
            <p:cNvSpPr txBox="1"/>
            <p:nvPr/>
          </p:nvSpPr>
          <p:spPr>
            <a:xfrm>
              <a:off x="9797121" y="6400799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19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각 파트를 주어진 힌트와 함께 코드로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8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6B1E66-3C1C-FCEC-3D3A-E9BC640B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ACFC7A-7ABD-B68F-FD6B-0FE35627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66D02E0B-BE75-0EB9-C4DD-3020A8458C95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200964-5AD6-1047-DE52-94F4C90C7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35182" y="2324100"/>
            <a:ext cx="9767017" cy="6934200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59B27BA8-0458-BA04-4F55-A619C751D17E}"/>
              </a:ext>
            </a:extLst>
          </p:cNvPr>
          <p:cNvSpPr txBox="1"/>
          <p:nvPr/>
        </p:nvSpPr>
        <p:spPr>
          <a:xfrm>
            <a:off x="1358900" y="2720372"/>
            <a:ext cx="618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핵심 동작 시나리오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grpSp>
        <p:nvGrpSpPr>
          <p:cNvPr id="27" name="그룹 9">
            <a:extLst>
              <a:ext uri="{FF2B5EF4-FFF2-40B4-BE49-F238E27FC236}">
                <a16:creationId xmlns:a16="http://schemas.microsoft.com/office/drawing/2014/main" id="{BDE21F30-163A-46B5-84BA-E8611DFAD25D}"/>
              </a:ext>
            </a:extLst>
          </p:cNvPr>
          <p:cNvGrpSpPr/>
          <p:nvPr/>
        </p:nvGrpSpPr>
        <p:grpSpPr>
          <a:xfrm>
            <a:off x="1219200" y="4381500"/>
            <a:ext cx="6248400" cy="788014"/>
            <a:chOff x="6565900" y="5956300"/>
            <a:chExt cx="9969500" cy="1257300"/>
          </a:xfrm>
        </p:grpSpPr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606D9D0E-0FA7-71A6-1610-D9A2277EB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29" name="Picture 20">
              <a:extLst>
                <a:ext uri="{FF2B5EF4-FFF2-40B4-BE49-F238E27FC236}">
                  <a16:creationId xmlns:a16="http://schemas.microsoft.com/office/drawing/2014/main" id="{96A9C216-5A12-B63E-D572-0E038F176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59332" y="6578600"/>
              <a:ext cx="304800" cy="12700"/>
            </a:xfrm>
            <a:prstGeom prst="rect">
              <a:avLst/>
            </a:prstGeom>
          </p:spPr>
        </p:pic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E435636A-2749-32F9-0F38-364CC443940D}"/>
                </a:ext>
              </a:extLst>
            </p:cNvPr>
            <p:cNvSpPr txBox="1"/>
            <p:nvPr/>
          </p:nvSpPr>
          <p:spPr>
            <a:xfrm>
              <a:off x="7099300" y="6266213"/>
              <a:ext cx="2072264" cy="64344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유저 관리</a:t>
              </a:r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6443B601-6E55-636D-6157-81D7C6F2CD9A}"/>
                </a:ext>
              </a:extLst>
            </p:cNvPr>
            <p:cNvSpPr txBox="1"/>
            <p:nvPr/>
          </p:nvSpPr>
          <p:spPr>
            <a:xfrm>
              <a:off x="982763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로그인</a:t>
              </a:r>
            </a:p>
          </p:txBody>
        </p:sp>
      </p:grpSp>
      <p:grpSp>
        <p:nvGrpSpPr>
          <p:cNvPr id="32" name="그룹 9">
            <a:extLst>
              <a:ext uri="{FF2B5EF4-FFF2-40B4-BE49-F238E27FC236}">
                <a16:creationId xmlns:a16="http://schemas.microsoft.com/office/drawing/2014/main" id="{A829ACAF-6614-174B-D4F2-51EAE42B153A}"/>
              </a:ext>
            </a:extLst>
          </p:cNvPr>
          <p:cNvGrpSpPr/>
          <p:nvPr/>
        </p:nvGrpSpPr>
        <p:grpSpPr>
          <a:xfrm>
            <a:off x="1219200" y="5490138"/>
            <a:ext cx="6248400" cy="788014"/>
            <a:chOff x="6565900" y="5956300"/>
            <a:chExt cx="9969500" cy="1257300"/>
          </a:xfrm>
        </p:grpSpPr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B74E9BF5-1A1E-ED5A-AFCA-0AF44CCDE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BBB5A132-BF99-4FC6-301B-637C38406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35" name="TextBox 21">
              <a:extLst>
                <a:ext uri="{FF2B5EF4-FFF2-40B4-BE49-F238E27FC236}">
                  <a16:creationId xmlns:a16="http://schemas.microsoft.com/office/drawing/2014/main" id="{B8779AE8-CA58-ED7D-84F8-D0F2836C1F7B}"/>
                </a:ext>
              </a:extLst>
            </p:cNvPr>
            <p:cNvSpPr txBox="1"/>
            <p:nvPr/>
          </p:nvSpPr>
          <p:spPr>
            <a:xfrm>
              <a:off x="7099300" y="6400799"/>
              <a:ext cx="2072264" cy="40655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채팅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74239138-7765-44E1-3FD7-009374F2051B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챗봇과의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인터렉션</a:t>
              </a:r>
              <a:endParaRPr lang="ko-KR" altLang="en-US" sz="20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37" name="그룹 9">
            <a:extLst>
              <a:ext uri="{FF2B5EF4-FFF2-40B4-BE49-F238E27FC236}">
                <a16:creationId xmlns:a16="http://schemas.microsoft.com/office/drawing/2014/main" id="{92907410-0FA9-45E8-2798-233DC264F8D2}"/>
              </a:ext>
            </a:extLst>
          </p:cNvPr>
          <p:cNvGrpSpPr/>
          <p:nvPr/>
        </p:nvGrpSpPr>
        <p:grpSpPr>
          <a:xfrm>
            <a:off x="1219200" y="6625663"/>
            <a:ext cx="6248400" cy="788014"/>
            <a:chOff x="6565900" y="5956300"/>
            <a:chExt cx="9969500" cy="1257300"/>
          </a:xfrm>
        </p:grpSpPr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CFFA4E0B-DE25-44C0-CA6A-65047264D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9" name="Picture 20">
              <a:extLst>
                <a:ext uri="{FF2B5EF4-FFF2-40B4-BE49-F238E27FC236}">
                  <a16:creationId xmlns:a16="http://schemas.microsoft.com/office/drawing/2014/main" id="{726BB294-1800-6D40-93B8-818034D3B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6CB3BB21-69B4-3F4E-5699-8A21E2E98E0C}"/>
                </a:ext>
              </a:extLst>
            </p:cNvPr>
            <p:cNvSpPr txBox="1"/>
            <p:nvPr/>
          </p:nvSpPr>
          <p:spPr>
            <a:xfrm>
              <a:off x="7099300" y="6162675"/>
              <a:ext cx="2253323" cy="844548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 err="1">
                  <a:solidFill>
                    <a:srgbClr val="E5350F"/>
                  </a:solidFill>
                  <a:ea typeface="Pretendard Medium"/>
                </a:rPr>
                <a:t>플로우차트</a:t>
              </a:r>
              <a:r>
                <a:rPr lang="ko-KR" altLang="en-US" dirty="0">
                  <a:solidFill>
                    <a:srgbClr val="E5350F"/>
                  </a:solidFill>
                  <a:ea typeface="Pretendard Medium"/>
                </a:rPr>
                <a:t> </a:t>
              </a: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id="{9FEA06EF-668A-990E-CC3D-7F88BA4192D4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미완성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플로우차트의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완성을 목표</a:t>
              </a:r>
            </a:p>
          </p:txBody>
        </p:sp>
      </p:grpSp>
      <p:grpSp>
        <p:nvGrpSpPr>
          <p:cNvPr id="42" name="그룹 9">
            <a:extLst>
              <a:ext uri="{FF2B5EF4-FFF2-40B4-BE49-F238E27FC236}">
                <a16:creationId xmlns:a16="http://schemas.microsoft.com/office/drawing/2014/main" id="{24ED3A3D-5482-90AF-4050-1070C57E1EA2}"/>
              </a:ext>
            </a:extLst>
          </p:cNvPr>
          <p:cNvGrpSpPr/>
          <p:nvPr/>
        </p:nvGrpSpPr>
        <p:grpSpPr>
          <a:xfrm>
            <a:off x="1219200" y="7768664"/>
            <a:ext cx="6248400" cy="788014"/>
            <a:chOff x="6565900" y="5956300"/>
            <a:chExt cx="9969500" cy="1257300"/>
          </a:xfrm>
        </p:grpSpPr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E7731914-AB98-B66A-8E67-21E3326AB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44" name="Picture 20">
              <a:extLst>
                <a:ext uri="{FF2B5EF4-FFF2-40B4-BE49-F238E27FC236}">
                  <a16:creationId xmlns:a16="http://schemas.microsoft.com/office/drawing/2014/main" id="{021C88A3-C8CE-7647-5D20-B5DA5625C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417983A8-52C7-E183-BA32-1149459E0A8E}"/>
                </a:ext>
              </a:extLst>
            </p:cNvPr>
            <p:cNvSpPr txBox="1"/>
            <p:nvPr/>
          </p:nvSpPr>
          <p:spPr>
            <a:xfrm>
              <a:off x="7099299" y="6400801"/>
              <a:ext cx="2185554" cy="46181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코딩</a:t>
              </a:r>
            </a:p>
          </p:txBody>
        </p:sp>
        <p:sp>
          <p:nvSpPr>
            <p:cNvPr id="46" name="TextBox 22">
              <a:extLst>
                <a:ext uri="{FF2B5EF4-FFF2-40B4-BE49-F238E27FC236}">
                  <a16:creationId xmlns:a16="http://schemas.microsoft.com/office/drawing/2014/main" id="{303E88E8-7DDD-CCF4-5753-1383B5C3682B}"/>
                </a:ext>
              </a:extLst>
            </p:cNvPr>
            <p:cNvSpPr txBox="1"/>
            <p:nvPr/>
          </p:nvSpPr>
          <p:spPr>
            <a:xfrm>
              <a:off x="9797121" y="6400799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19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각 파트를 주어진 힌트와 함께 코드로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449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A60B15-5A09-F0AA-D6F2-2575F408A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BD367C-FFEA-6492-5679-601BD69E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658735AF-9BCC-4238-1F24-161746F8C6CA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774B53-1C1B-F001-8567-938CA4CB4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35184" y="2324100"/>
            <a:ext cx="9767016" cy="6934200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0AFFAA98-BCBC-6558-ED61-386A490700AE}"/>
              </a:ext>
            </a:extLst>
          </p:cNvPr>
          <p:cNvSpPr txBox="1"/>
          <p:nvPr/>
        </p:nvSpPr>
        <p:spPr>
          <a:xfrm>
            <a:off x="1358900" y="2720372"/>
            <a:ext cx="618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핵심 동작 시나리오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grpSp>
        <p:nvGrpSpPr>
          <p:cNvPr id="27" name="그룹 9">
            <a:extLst>
              <a:ext uri="{FF2B5EF4-FFF2-40B4-BE49-F238E27FC236}">
                <a16:creationId xmlns:a16="http://schemas.microsoft.com/office/drawing/2014/main" id="{25EE6A1B-9194-EE5A-0801-5EBD60A50746}"/>
              </a:ext>
            </a:extLst>
          </p:cNvPr>
          <p:cNvGrpSpPr/>
          <p:nvPr/>
        </p:nvGrpSpPr>
        <p:grpSpPr>
          <a:xfrm>
            <a:off x="1219200" y="4381500"/>
            <a:ext cx="6248400" cy="788014"/>
            <a:chOff x="6565900" y="5956300"/>
            <a:chExt cx="9969500" cy="1257300"/>
          </a:xfrm>
        </p:grpSpPr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AB533EA6-30FC-D7EC-0440-F164F880D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29" name="Picture 20">
              <a:extLst>
                <a:ext uri="{FF2B5EF4-FFF2-40B4-BE49-F238E27FC236}">
                  <a16:creationId xmlns:a16="http://schemas.microsoft.com/office/drawing/2014/main" id="{D51E17C4-04DB-90E1-F837-6C6997543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59332" y="6578600"/>
              <a:ext cx="304800" cy="12700"/>
            </a:xfrm>
            <a:prstGeom prst="rect">
              <a:avLst/>
            </a:prstGeom>
          </p:spPr>
        </p:pic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F0F5A074-6807-0A8A-F6E6-25D384C37731}"/>
                </a:ext>
              </a:extLst>
            </p:cNvPr>
            <p:cNvSpPr txBox="1"/>
            <p:nvPr/>
          </p:nvSpPr>
          <p:spPr>
            <a:xfrm>
              <a:off x="7099300" y="6266213"/>
              <a:ext cx="2072264" cy="64344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유저 관리</a:t>
              </a:r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1D1508FC-FDC9-CAA9-FC0A-447C41D15635}"/>
                </a:ext>
              </a:extLst>
            </p:cNvPr>
            <p:cNvSpPr txBox="1"/>
            <p:nvPr/>
          </p:nvSpPr>
          <p:spPr>
            <a:xfrm>
              <a:off x="982763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로그인</a:t>
              </a:r>
            </a:p>
          </p:txBody>
        </p:sp>
      </p:grpSp>
      <p:grpSp>
        <p:nvGrpSpPr>
          <p:cNvPr id="32" name="그룹 9">
            <a:extLst>
              <a:ext uri="{FF2B5EF4-FFF2-40B4-BE49-F238E27FC236}">
                <a16:creationId xmlns:a16="http://schemas.microsoft.com/office/drawing/2014/main" id="{627C57D4-EB26-4E4F-1D59-BBCDCF83075B}"/>
              </a:ext>
            </a:extLst>
          </p:cNvPr>
          <p:cNvGrpSpPr/>
          <p:nvPr/>
        </p:nvGrpSpPr>
        <p:grpSpPr>
          <a:xfrm>
            <a:off x="1219200" y="5490138"/>
            <a:ext cx="6248400" cy="788014"/>
            <a:chOff x="6565900" y="5956300"/>
            <a:chExt cx="9969500" cy="1257300"/>
          </a:xfrm>
        </p:grpSpPr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42A80C4B-ACA9-2646-EC93-17FA6CE6F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F573F4FD-52F5-93D9-6582-818B765E5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35" name="TextBox 21">
              <a:extLst>
                <a:ext uri="{FF2B5EF4-FFF2-40B4-BE49-F238E27FC236}">
                  <a16:creationId xmlns:a16="http://schemas.microsoft.com/office/drawing/2014/main" id="{0C699993-0A85-C8D0-4988-A37A90325153}"/>
                </a:ext>
              </a:extLst>
            </p:cNvPr>
            <p:cNvSpPr txBox="1"/>
            <p:nvPr/>
          </p:nvSpPr>
          <p:spPr>
            <a:xfrm>
              <a:off x="7099300" y="6400799"/>
              <a:ext cx="2072264" cy="40655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채팅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F39D99F1-5BC7-0786-918F-62367D9E2AB9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챗봇과의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인터렉션</a:t>
              </a:r>
              <a:endParaRPr lang="ko-KR" altLang="en-US" sz="20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37" name="그룹 9">
            <a:extLst>
              <a:ext uri="{FF2B5EF4-FFF2-40B4-BE49-F238E27FC236}">
                <a16:creationId xmlns:a16="http://schemas.microsoft.com/office/drawing/2014/main" id="{3AC576AF-64B6-5F76-1D15-5EBB2AE3CCA5}"/>
              </a:ext>
            </a:extLst>
          </p:cNvPr>
          <p:cNvGrpSpPr/>
          <p:nvPr/>
        </p:nvGrpSpPr>
        <p:grpSpPr>
          <a:xfrm>
            <a:off x="1219200" y="6625663"/>
            <a:ext cx="6248400" cy="788014"/>
            <a:chOff x="6565900" y="5956300"/>
            <a:chExt cx="9969500" cy="1257300"/>
          </a:xfrm>
        </p:grpSpPr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BF2E5A37-D7A4-FDD7-294F-B1D785AB1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9" name="Picture 20">
              <a:extLst>
                <a:ext uri="{FF2B5EF4-FFF2-40B4-BE49-F238E27FC236}">
                  <a16:creationId xmlns:a16="http://schemas.microsoft.com/office/drawing/2014/main" id="{3589B37C-F7D4-6D4F-E538-C712B06F7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ECD75910-B9EF-AEF3-678C-A3C66367F37F}"/>
                </a:ext>
              </a:extLst>
            </p:cNvPr>
            <p:cNvSpPr txBox="1"/>
            <p:nvPr/>
          </p:nvSpPr>
          <p:spPr>
            <a:xfrm>
              <a:off x="7099300" y="6162675"/>
              <a:ext cx="2253323" cy="844548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 err="1">
                  <a:solidFill>
                    <a:srgbClr val="E5350F"/>
                  </a:solidFill>
                  <a:ea typeface="Pretendard Medium"/>
                </a:rPr>
                <a:t>플로우차트</a:t>
              </a:r>
              <a:r>
                <a:rPr lang="ko-KR" altLang="en-US" dirty="0">
                  <a:solidFill>
                    <a:srgbClr val="E5350F"/>
                  </a:solidFill>
                  <a:ea typeface="Pretendard Medium"/>
                </a:rPr>
                <a:t> </a:t>
              </a: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id="{0108E551-FC1F-66E8-9A48-9289F65E0FEB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미완성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플로우차트의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완성을 목표</a:t>
              </a:r>
            </a:p>
          </p:txBody>
        </p:sp>
      </p:grpSp>
      <p:grpSp>
        <p:nvGrpSpPr>
          <p:cNvPr id="42" name="그룹 9">
            <a:extLst>
              <a:ext uri="{FF2B5EF4-FFF2-40B4-BE49-F238E27FC236}">
                <a16:creationId xmlns:a16="http://schemas.microsoft.com/office/drawing/2014/main" id="{083A23E3-68E0-09AA-531D-8EE9A58AA1A9}"/>
              </a:ext>
            </a:extLst>
          </p:cNvPr>
          <p:cNvGrpSpPr/>
          <p:nvPr/>
        </p:nvGrpSpPr>
        <p:grpSpPr>
          <a:xfrm>
            <a:off x="1219200" y="7768664"/>
            <a:ext cx="6248400" cy="788014"/>
            <a:chOff x="6565900" y="5956300"/>
            <a:chExt cx="9969500" cy="1257300"/>
          </a:xfrm>
        </p:grpSpPr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6B818AF3-937C-CD8F-1DB7-ED1476077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44" name="Picture 20">
              <a:extLst>
                <a:ext uri="{FF2B5EF4-FFF2-40B4-BE49-F238E27FC236}">
                  <a16:creationId xmlns:a16="http://schemas.microsoft.com/office/drawing/2014/main" id="{B82A35A0-373A-7DA6-71DD-959918C78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5BC51B9B-31B0-05E7-1B04-FE11A1A7D82B}"/>
                </a:ext>
              </a:extLst>
            </p:cNvPr>
            <p:cNvSpPr txBox="1"/>
            <p:nvPr/>
          </p:nvSpPr>
          <p:spPr>
            <a:xfrm>
              <a:off x="7099299" y="6400801"/>
              <a:ext cx="2185554" cy="46181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코딩</a:t>
              </a:r>
            </a:p>
          </p:txBody>
        </p:sp>
        <p:sp>
          <p:nvSpPr>
            <p:cNvPr id="46" name="TextBox 22">
              <a:extLst>
                <a:ext uri="{FF2B5EF4-FFF2-40B4-BE49-F238E27FC236}">
                  <a16:creationId xmlns:a16="http://schemas.microsoft.com/office/drawing/2014/main" id="{630EF7FE-D635-CF3F-E378-A3C3F2D73A7C}"/>
                </a:ext>
              </a:extLst>
            </p:cNvPr>
            <p:cNvSpPr txBox="1"/>
            <p:nvPr/>
          </p:nvSpPr>
          <p:spPr>
            <a:xfrm>
              <a:off x="9797121" y="6400799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19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각 파트를 주어진 힌트와 함께 코드로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853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4F7BB5-1A02-5CF6-4E06-B3310B3BA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BF4BE1-5458-5FD2-8EF7-E89E1DAB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6501DA48-C91E-66D8-8258-4FC3DFEE1FE9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F8903C-F785-E800-B83C-409D5C174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40948" y="2324100"/>
            <a:ext cx="9767017" cy="6934200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2EEA47CC-08F4-9D5A-357D-2F2AA22DE3BF}"/>
              </a:ext>
            </a:extLst>
          </p:cNvPr>
          <p:cNvSpPr txBox="1"/>
          <p:nvPr/>
        </p:nvSpPr>
        <p:spPr>
          <a:xfrm>
            <a:off x="1358900" y="2720372"/>
            <a:ext cx="618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핵심 동작 시나리오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grpSp>
        <p:nvGrpSpPr>
          <p:cNvPr id="27" name="그룹 9">
            <a:extLst>
              <a:ext uri="{FF2B5EF4-FFF2-40B4-BE49-F238E27FC236}">
                <a16:creationId xmlns:a16="http://schemas.microsoft.com/office/drawing/2014/main" id="{E453C412-2635-E37F-7EBE-A54715C38791}"/>
              </a:ext>
            </a:extLst>
          </p:cNvPr>
          <p:cNvGrpSpPr/>
          <p:nvPr/>
        </p:nvGrpSpPr>
        <p:grpSpPr>
          <a:xfrm>
            <a:off x="1219200" y="4381500"/>
            <a:ext cx="6248400" cy="788014"/>
            <a:chOff x="6565900" y="5956300"/>
            <a:chExt cx="9969500" cy="1257300"/>
          </a:xfrm>
        </p:grpSpPr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B7C9A54C-EC7F-3C4A-33DD-8EC47E2D1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29" name="Picture 20">
              <a:extLst>
                <a:ext uri="{FF2B5EF4-FFF2-40B4-BE49-F238E27FC236}">
                  <a16:creationId xmlns:a16="http://schemas.microsoft.com/office/drawing/2014/main" id="{920C95BF-3D65-5833-A0AA-7138DA14F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59332" y="6578600"/>
              <a:ext cx="304800" cy="12700"/>
            </a:xfrm>
            <a:prstGeom prst="rect">
              <a:avLst/>
            </a:prstGeom>
          </p:spPr>
        </p:pic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D851F767-A855-55BE-F25C-27535BD037E1}"/>
                </a:ext>
              </a:extLst>
            </p:cNvPr>
            <p:cNvSpPr txBox="1"/>
            <p:nvPr/>
          </p:nvSpPr>
          <p:spPr>
            <a:xfrm>
              <a:off x="7099300" y="6266213"/>
              <a:ext cx="2072264" cy="64344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유저 관리</a:t>
              </a:r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44E3582F-FE11-91A1-F152-80243C303010}"/>
                </a:ext>
              </a:extLst>
            </p:cNvPr>
            <p:cNvSpPr txBox="1"/>
            <p:nvPr/>
          </p:nvSpPr>
          <p:spPr>
            <a:xfrm>
              <a:off x="982763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로그인</a:t>
              </a:r>
            </a:p>
          </p:txBody>
        </p:sp>
      </p:grpSp>
      <p:grpSp>
        <p:nvGrpSpPr>
          <p:cNvPr id="32" name="그룹 9">
            <a:extLst>
              <a:ext uri="{FF2B5EF4-FFF2-40B4-BE49-F238E27FC236}">
                <a16:creationId xmlns:a16="http://schemas.microsoft.com/office/drawing/2014/main" id="{78051923-8960-831C-9958-EE97E742834D}"/>
              </a:ext>
            </a:extLst>
          </p:cNvPr>
          <p:cNvGrpSpPr/>
          <p:nvPr/>
        </p:nvGrpSpPr>
        <p:grpSpPr>
          <a:xfrm>
            <a:off x="1219200" y="5490138"/>
            <a:ext cx="6248400" cy="788014"/>
            <a:chOff x="6565900" y="5956300"/>
            <a:chExt cx="9969500" cy="1257300"/>
          </a:xfrm>
        </p:grpSpPr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B5C15ECA-1D20-2CFE-3D93-82B2256AF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39860FA6-9084-B113-1372-7FD355E39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35" name="TextBox 21">
              <a:extLst>
                <a:ext uri="{FF2B5EF4-FFF2-40B4-BE49-F238E27FC236}">
                  <a16:creationId xmlns:a16="http://schemas.microsoft.com/office/drawing/2014/main" id="{45CF81C9-43C8-132E-A506-058114CB1695}"/>
                </a:ext>
              </a:extLst>
            </p:cNvPr>
            <p:cNvSpPr txBox="1"/>
            <p:nvPr/>
          </p:nvSpPr>
          <p:spPr>
            <a:xfrm>
              <a:off x="7099300" y="6400799"/>
              <a:ext cx="2072264" cy="40655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채팅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75C7D437-99AF-679C-AE3B-CFC3996BBB48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챗봇과의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인터렉션</a:t>
              </a:r>
              <a:endParaRPr lang="ko-KR" altLang="en-US" sz="20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37" name="그룹 9">
            <a:extLst>
              <a:ext uri="{FF2B5EF4-FFF2-40B4-BE49-F238E27FC236}">
                <a16:creationId xmlns:a16="http://schemas.microsoft.com/office/drawing/2014/main" id="{C1AAF860-FE44-F609-2176-126B1CD11549}"/>
              </a:ext>
            </a:extLst>
          </p:cNvPr>
          <p:cNvGrpSpPr/>
          <p:nvPr/>
        </p:nvGrpSpPr>
        <p:grpSpPr>
          <a:xfrm>
            <a:off x="1219200" y="6625663"/>
            <a:ext cx="6248400" cy="788014"/>
            <a:chOff x="6565900" y="5956300"/>
            <a:chExt cx="9969500" cy="1257300"/>
          </a:xfrm>
        </p:grpSpPr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3BD64452-1B0E-011D-07AD-5B2FE4D87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9" name="Picture 20">
              <a:extLst>
                <a:ext uri="{FF2B5EF4-FFF2-40B4-BE49-F238E27FC236}">
                  <a16:creationId xmlns:a16="http://schemas.microsoft.com/office/drawing/2014/main" id="{EED05AE7-2EC4-7FDB-D463-9B64C46D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96FD0D29-0108-171E-D084-73EB596B878F}"/>
                </a:ext>
              </a:extLst>
            </p:cNvPr>
            <p:cNvSpPr txBox="1"/>
            <p:nvPr/>
          </p:nvSpPr>
          <p:spPr>
            <a:xfrm>
              <a:off x="7099300" y="6162675"/>
              <a:ext cx="2253323" cy="844548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 err="1">
                  <a:solidFill>
                    <a:srgbClr val="808080"/>
                  </a:solidFill>
                  <a:ea typeface="Pretendard Medium"/>
                </a:rPr>
                <a:t>플로우차트</a:t>
              </a: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 </a:t>
              </a: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id="{159459D7-23E0-D68E-EFA6-3CCC49D7DE16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미완성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플로우차트의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완성을 목표</a:t>
              </a:r>
            </a:p>
          </p:txBody>
        </p:sp>
      </p:grpSp>
      <p:grpSp>
        <p:nvGrpSpPr>
          <p:cNvPr id="42" name="그룹 9">
            <a:extLst>
              <a:ext uri="{FF2B5EF4-FFF2-40B4-BE49-F238E27FC236}">
                <a16:creationId xmlns:a16="http://schemas.microsoft.com/office/drawing/2014/main" id="{329E419C-86C4-AEF5-86F7-12B8849E5BDE}"/>
              </a:ext>
            </a:extLst>
          </p:cNvPr>
          <p:cNvGrpSpPr/>
          <p:nvPr/>
        </p:nvGrpSpPr>
        <p:grpSpPr>
          <a:xfrm>
            <a:off x="1219200" y="7768664"/>
            <a:ext cx="6248400" cy="788014"/>
            <a:chOff x="6565900" y="5956300"/>
            <a:chExt cx="9969500" cy="1257300"/>
          </a:xfrm>
        </p:grpSpPr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A2AB0628-A462-E42B-5B56-91310F303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44" name="Picture 20">
              <a:extLst>
                <a:ext uri="{FF2B5EF4-FFF2-40B4-BE49-F238E27FC236}">
                  <a16:creationId xmlns:a16="http://schemas.microsoft.com/office/drawing/2014/main" id="{B158EF74-E473-30A6-6C8E-1DA24C475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1062F679-8F52-F015-8382-7E325519858F}"/>
                </a:ext>
              </a:extLst>
            </p:cNvPr>
            <p:cNvSpPr txBox="1"/>
            <p:nvPr/>
          </p:nvSpPr>
          <p:spPr>
            <a:xfrm>
              <a:off x="7099300" y="6387789"/>
              <a:ext cx="2185553" cy="46181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E5350F"/>
                  </a:solidFill>
                  <a:ea typeface="Pretendard Medium"/>
                </a:rPr>
                <a:t>코딩</a:t>
              </a:r>
            </a:p>
          </p:txBody>
        </p:sp>
        <p:sp>
          <p:nvSpPr>
            <p:cNvPr id="46" name="TextBox 22">
              <a:extLst>
                <a:ext uri="{FF2B5EF4-FFF2-40B4-BE49-F238E27FC236}">
                  <a16:creationId xmlns:a16="http://schemas.microsoft.com/office/drawing/2014/main" id="{08F6CA8C-44EF-BF53-774C-02298CF0CD8F}"/>
                </a:ext>
              </a:extLst>
            </p:cNvPr>
            <p:cNvSpPr txBox="1"/>
            <p:nvPr/>
          </p:nvSpPr>
          <p:spPr>
            <a:xfrm>
              <a:off x="9797121" y="6400799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19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각 파트를 주어진 힌트와 함께 코드로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6049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7B9B4-EE2E-7E99-D248-3748F5DA6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DBE5CC-C8B7-6045-FCBC-57FA425F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70E5D677-173F-479C-16D6-38FDCD4741C8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B2D16C-21DD-9E1A-B91A-3C8346AF9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35183" y="2324100"/>
            <a:ext cx="9767016" cy="6934199"/>
          </a:xfrm>
          <a:prstGeom prst="rect">
            <a:avLst/>
          </a:prstGeom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CB36BE09-A535-1E20-5BA2-066229E6277E}"/>
              </a:ext>
            </a:extLst>
          </p:cNvPr>
          <p:cNvSpPr txBox="1"/>
          <p:nvPr/>
        </p:nvSpPr>
        <p:spPr>
          <a:xfrm>
            <a:off x="1358900" y="2720372"/>
            <a:ext cx="618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핵심 동작 시나리오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grpSp>
        <p:nvGrpSpPr>
          <p:cNvPr id="48" name="그룹 9">
            <a:extLst>
              <a:ext uri="{FF2B5EF4-FFF2-40B4-BE49-F238E27FC236}">
                <a16:creationId xmlns:a16="http://schemas.microsoft.com/office/drawing/2014/main" id="{47FA16FF-979B-63C3-752B-D878DF754651}"/>
              </a:ext>
            </a:extLst>
          </p:cNvPr>
          <p:cNvGrpSpPr/>
          <p:nvPr/>
        </p:nvGrpSpPr>
        <p:grpSpPr>
          <a:xfrm>
            <a:off x="1219200" y="4381500"/>
            <a:ext cx="6248400" cy="788014"/>
            <a:chOff x="6565900" y="5956300"/>
            <a:chExt cx="9969500" cy="1257300"/>
          </a:xfrm>
        </p:grpSpPr>
        <p:pic>
          <p:nvPicPr>
            <p:cNvPr id="49" name="Picture 8">
              <a:extLst>
                <a:ext uri="{FF2B5EF4-FFF2-40B4-BE49-F238E27FC236}">
                  <a16:creationId xmlns:a16="http://schemas.microsoft.com/office/drawing/2014/main" id="{BAEB0171-A2B1-8698-C87E-34E419B1E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50" name="Picture 20">
              <a:extLst>
                <a:ext uri="{FF2B5EF4-FFF2-40B4-BE49-F238E27FC236}">
                  <a16:creationId xmlns:a16="http://schemas.microsoft.com/office/drawing/2014/main" id="{FA0E14CB-BECB-55C4-F322-A3451CBE7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59332" y="6578600"/>
              <a:ext cx="304800" cy="127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E65AFA10-9E2E-0001-0FDC-3E203A410669}"/>
                </a:ext>
              </a:extLst>
            </p:cNvPr>
            <p:cNvSpPr txBox="1"/>
            <p:nvPr/>
          </p:nvSpPr>
          <p:spPr>
            <a:xfrm>
              <a:off x="7099300" y="6266213"/>
              <a:ext cx="2072264" cy="64344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유저 관리</a:t>
              </a:r>
            </a:p>
          </p:txBody>
        </p:sp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70BADF11-214D-3D2F-7FE0-AB0A3B8B355C}"/>
                </a:ext>
              </a:extLst>
            </p:cNvPr>
            <p:cNvSpPr txBox="1"/>
            <p:nvPr/>
          </p:nvSpPr>
          <p:spPr>
            <a:xfrm>
              <a:off x="982763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로그인</a:t>
              </a:r>
            </a:p>
          </p:txBody>
        </p:sp>
      </p:grpSp>
      <p:grpSp>
        <p:nvGrpSpPr>
          <p:cNvPr id="53" name="그룹 9">
            <a:extLst>
              <a:ext uri="{FF2B5EF4-FFF2-40B4-BE49-F238E27FC236}">
                <a16:creationId xmlns:a16="http://schemas.microsoft.com/office/drawing/2014/main" id="{365E9B95-6180-6628-2412-278A6C8493E8}"/>
              </a:ext>
            </a:extLst>
          </p:cNvPr>
          <p:cNvGrpSpPr/>
          <p:nvPr/>
        </p:nvGrpSpPr>
        <p:grpSpPr>
          <a:xfrm>
            <a:off x="1219200" y="5490138"/>
            <a:ext cx="6248400" cy="788014"/>
            <a:chOff x="6565900" y="5956300"/>
            <a:chExt cx="9969500" cy="1257300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EA39DCCE-47EF-69AA-BC7E-84386224B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55" name="Picture 20">
              <a:extLst>
                <a:ext uri="{FF2B5EF4-FFF2-40B4-BE49-F238E27FC236}">
                  <a16:creationId xmlns:a16="http://schemas.microsoft.com/office/drawing/2014/main" id="{67A3F0F1-E204-BA3F-2F27-A3FEF87CB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56" name="TextBox 21">
              <a:extLst>
                <a:ext uri="{FF2B5EF4-FFF2-40B4-BE49-F238E27FC236}">
                  <a16:creationId xmlns:a16="http://schemas.microsoft.com/office/drawing/2014/main" id="{13E3DC96-BC97-F6A3-DBEA-F8C90B2701FB}"/>
                </a:ext>
              </a:extLst>
            </p:cNvPr>
            <p:cNvSpPr txBox="1"/>
            <p:nvPr/>
          </p:nvSpPr>
          <p:spPr>
            <a:xfrm>
              <a:off x="7099300" y="6400799"/>
              <a:ext cx="2072264" cy="40655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채팅</a:t>
              </a:r>
            </a:p>
          </p:txBody>
        </p:sp>
        <p:sp>
          <p:nvSpPr>
            <p:cNvPr id="57" name="TextBox 22">
              <a:extLst>
                <a:ext uri="{FF2B5EF4-FFF2-40B4-BE49-F238E27FC236}">
                  <a16:creationId xmlns:a16="http://schemas.microsoft.com/office/drawing/2014/main" id="{7B58273D-A8F1-A7A3-6A58-8244FAE22AD8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챗봇과의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인터렉션</a:t>
              </a:r>
              <a:endParaRPr lang="ko-KR" altLang="en-US" sz="20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58" name="그룹 9">
            <a:extLst>
              <a:ext uri="{FF2B5EF4-FFF2-40B4-BE49-F238E27FC236}">
                <a16:creationId xmlns:a16="http://schemas.microsoft.com/office/drawing/2014/main" id="{B4DA8040-228A-B59A-EE2A-5A1F3DF6564B}"/>
              </a:ext>
            </a:extLst>
          </p:cNvPr>
          <p:cNvGrpSpPr/>
          <p:nvPr/>
        </p:nvGrpSpPr>
        <p:grpSpPr>
          <a:xfrm>
            <a:off x="1219200" y="6625663"/>
            <a:ext cx="6248400" cy="788014"/>
            <a:chOff x="6565900" y="5956300"/>
            <a:chExt cx="9969500" cy="1257300"/>
          </a:xfrm>
        </p:grpSpPr>
        <p:pic>
          <p:nvPicPr>
            <p:cNvPr id="59" name="Picture 8">
              <a:extLst>
                <a:ext uri="{FF2B5EF4-FFF2-40B4-BE49-F238E27FC236}">
                  <a16:creationId xmlns:a16="http://schemas.microsoft.com/office/drawing/2014/main" id="{CDCE0E03-9394-8EC9-A481-062DE4A5A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60" name="Picture 20">
              <a:extLst>
                <a:ext uri="{FF2B5EF4-FFF2-40B4-BE49-F238E27FC236}">
                  <a16:creationId xmlns:a16="http://schemas.microsoft.com/office/drawing/2014/main" id="{61703CE7-71E3-D856-83F6-DE6C219BD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61" name="TextBox 21">
              <a:extLst>
                <a:ext uri="{FF2B5EF4-FFF2-40B4-BE49-F238E27FC236}">
                  <a16:creationId xmlns:a16="http://schemas.microsoft.com/office/drawing/2014/main" id="{B7B581F9-3F34-2B8C-CB14-7BC55011113C}"/>
                </a:ext>
              </a:extLst>
            </p:cNvPr>
            <p:cNvSpPr txBox="1"/>
            <p:nvPr/>
          </p:nvSpPr>
          <p:spPr>
            <a:xfrm>
              <a:off x="7099300" y="6162675"/>
              <a:ext cx="2253323" cy="844548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 err="1">
                  <a:solidFill>
                    <a:srgbClr val="808080"/>
                  </a:solidFill>
                  <a:ea typeface="Pretendard Medium"/>
                </a:rPr>
                <a:t>플로우차트</a:t>
              </a: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 </a:t>
              </a:r>
            </a:p>
          </p:txBody>
        </p:sp>
        <p:sp>
          <p:nvSpPr>
            <p:cNvPr id="62" name="TextBox 22">
              <a:extLst>
                <a:ext uri="{FF2B5EF4-FFF2-40B4-BE49-F238E27FC236}">
                  <a16:creationId xmlns:a16="http://schemas.microsoft.com/office/drawing/2014/main" id="{EAA3E909-6209-0486-0794-C8E7D3ADEA8B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미완성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플로우차트의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완성을 목표</a:t>
              </a:r>
            </a:p>
          </p:txBody>
        </p:sp>
      </p:grpSp>
      <p:grpSp>
        <p:nvGrpSpPr>
          <p:cNvPr id="63" name="그룹 9">
            <a:extLst>
              <a:ext uri="{FF2B5EF4-FFF2-40B4-BE49-F238E27FC236}">
                <a16:creationId xmlns:a16="http://schemas.microsoft.com/office/drawing/2014/main" id="{E5A24B85-74AA-3621-CFE1-C2E3B163F2E4}"/>
              </a:ext>
            </a:extLst>
          </p:cNvPr>
          <p:cNvGrpSpPr/>
          <p:nvPr/>
        </p:nvGrpSpPr>
        <p:grpSpPr>
          <a:xfrm>
            <a:off x="1219200" y="7768664"/>
            <a:ext cx="6248400" cy="788014"/>
            <a:chOff x="6565900" y="5956300"/>
            <a:chExt cx="9969500" cy="1257300"/>
          </a:xfrm>
        </p:grpSpPr>
        <p:pic>
          <p:nvPicPr>
            <p:cNvPr id="64" name="Picture 8">
              <a:extLst>
                <a:ext uri="{FF2B5EF4-FFF2-40B4-BE49-F238E27FC236}">
                  <a16:creationId xmlns:a16="http://schemas.microsoft.com/office/drawing/2014/main" id="{293EA010-D44A-57A8-A66D-587C9EA32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65" name="Picture 20">
              <a:extLst>
                <a:ext uri="{FF2B5EF4-FFF2-40B4-BE49-F238E27FC236}">
                  <a16:creationId xmlns:a16="http://schemas.microsoft.com/office/drawing/2014/main" id="{4EE4FF62-3209-FC0B-93E5-6B6EF147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66" name="TextBox 21">
              <a:extLst>
                <a:ext uri="{FF2B5EF4-FFF2-40B4-BE49-F238E27FC236}">
                  <a16:creationId xmlns:a16="http://schemas.microsoft.com/office/drawing/2014/main" id="{0322DFF5-74DD-0DBA-9D05-8AA8F6220992}"/>
                </a:ext>
              </a:extLst>
            </p:cNvPr>
            <p:cNvSpPr txBox="1"/>
            <p:nvPr/>
          </p:nvSpPr>
          <p:spPr>
            <a:xfrm>
              <a:off x="7099300" y="6387789"/>
              <a:ext cx="2185553" cy="46181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E5350F"/>
                  </a:solidFill>
                  <a:ea typeface="Pretendard Medium"/>
                </a:rPr>
                <a:t>코딩</a:t>
              </a:r>
            </a:p>
          </p:txBody>
        </p:sp>
        <p:sp>
          <p:nvSpPr>
            <p:cNvPr id="67" name="TextBox 22">
              <a:extLst>
                <a:ext uri="{FF2B5EF4-FFF2-40B4-BE49-F238E27FC236}">
                  <a16:creationId xmlns:a16="http://schemas.microsoft.com/office/drawing/2014/main" id="{F934B577-1D72-EB0B-45EE-AC1E2473080A}"/>
                </a:ext>
              </a:extLst>
            </p:cNvPr>
            <p:cNvSpPr txBox="1"/>
            <p:nvPr/>
          </p:nvSpPr>
          <p:spPr>
            <a:xfrm>
              <a:off x="9797121" y="6400799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19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각 파트를 주어진 힌트와 함께 코드로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1251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F2EDA-F50F-AB28-EC32-EA4200830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5B116F-C65A-15CD-E2D8-9F816057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DCCD84DA-8034-FCF2-2C35-47275222882C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8C136-4017-D911-3911-8252B5F3C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3078" y="2315505"/>
            <a:ext cx="9779123" cy="6942795"/>
          </a:xfrm>
          <a:prstGeom prst="rect">
            <a:avLst/>
          </a:prstGeom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9D75CC1E-221D-6866-51A5-6065BB00FB73}"/>
              </a:ext>
            </a:extLst>
          </p:cNvPr>
          <p:cNvSpPr txBox="1"/>
          <p:nvPr/>
        </p:nvSpPr>
        <p:spPr>
          <a:xfrm>
            <a:off x="1358900" y="2720372"/>
            <a:ext cx="618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핵심 동작 시나리오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grpSp>
        <p:nvGrpSpPr>
          <p:cNvPr id="48" name="그룹 9">
            <a:extLst>
              <a:ext uri="{FF2B5EF4-FFF2-40B4-BE49-F238E27FC236}">
                <a16:creationId xmlns:a16="http://schemas.microsoft.com/office/drawing/2014/main" id="{BD3B4492-8EA9-CBFB-B726-9E0A5A880C85}"/>
              </a:ext>
            </a:extLst>
          </p:cNvPr>
          <p:cNvGrpSpPr/>
          <p:nvPr/>
        </p:nvGrpSpPr>
        <p:grpSpPr>
          <a:xfrm>
            <a:off x="1219200" y="4381500"/>
            <a:ext cx="6248400" cy="788014"/>
            <a:chOff x="6565900" y="5956300"/>
            <a:chExt cx="9969500" cy="1257300"/>
          </a:xfrm>
        </p:grpSpPr>
        <p:pic>
          <p:nvPicPr>
            <p:cNvPr id="49" name="Picture 8">
              <a:extLst>
                <a:ext uri="{FF2B5EF4-FFF2-40B4-BE49-F238E27FC236}">
                  <a16:creationId xmlns:a16="http://schemas.microsoft.com/office/drawing/2014/main" id="{EFC2A9F9-B62F-1BC6-7F26-82ACC270E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50" name="Picture 20">
              <a:extLst>
                <a:ext uri="{FF2B5EF4-FFF2-40B4-BE49-F238E27FC236}">
                  <a16:creationId xmlns:a16="http://schemas.microsoft.com/office/drawing/2014/main" id="{1ED59165-A8CC-2E06-975E-23982C235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59332" y="6578600"/>
              <a:ext cx="304800" cy="127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92D8CFEF-2A51-D1AA-4943-1890C4FCCE62}"/>
                </a:ext>
              </a:extLst>
            </p:cNvPr>
            <p:cNvSpPr txBox="1"/>
            <p:nvPr/>
          </p:nvSpPr>
          <p:spPr>
            <a:xfrm>
              <a:off x="7099300" y="6266213"/>
              <a:ext cx="2072264" cy="64344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유저 관리</a:t>
              </a:r>
            </a:p>
          </p:txBody>
        </p:sp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D5332FFA-C0E4-87F6-EAB7-328D1A769A94}"/>
                </a:ext>
              </a:extLst>
            </p:cNvPr>
            <p:cNvSpPr txBox="1"/>
            <p:nvPr/>
          </p:nvSpPr>
          <p:spPr>
            <a:xfrm>
              <a:off x="982763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로그인</a:t>
              </a:r>
            </a:p>
          </p:txBody>
        </p:sp>
      </p:grpSp>
      <p:grpSp>
        <p:nvGrpSpPr>
          <p:cNvPr id="53" name="그룹 9">
            <a:extLst>
              <a:ext uri="{FF2B5EF4-FFF2-40B4-BE49-F238E27FC236}">
                <a16:creationId xmlns:a16="http://schemas.microsoft.com/office/drawing/2014/main" id="{1F9551E9-1A3C-AC36-6005-5D0554D7FA41}"/>
              </a:ext>
            </a:extLst>
          </p:cNvPr>
          <p:cNvGrpSpPr/>
          <p:nvPr/>
        </p:nvGrpSpPr>
        <p:grpSpPr>
          <a:xfrm>
            <a:off x="1219200" y="5490138"/>
            <a:ext cx="6248400" cy="788014"/>
            <a:chOff x="6565900" y="5956300"/>
            <a:chExt cx="9969500" cy="1257300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FA428C63-04FD-A7BF-F643-57EF1C696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55" name="Picture 20">
              <a:extLst>
                <a:ext uri="{FF2B5EF4-FFF2-40B4-BE49-F238E27FC236}">
                  <a16:creationId xmlns:a16="http://schemas.microsoft.com/office/drawing/2014/main" id="{DF8E12D5-C5CC-8F3C-BBD0-784D6114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56" name="TextBox 21">
              <a:extLst>
                <a:ext uri="{FF2B5EF4-FFF2-40B4-BE49-F238E27FC236}">
                  <a16:creationId xmlns:a16="http://schemas.microsoft.com/office/drawing/2014/main" id="{2CE5CAFB-C2C3-CD6A-5F2C-CD43F4F3EF07}"/>
                </a:ext>
              </a:extLst>
            </p:cNvPr>
            <p:cNvSpPr txBox="1"/>
            <p:nvPr/>
          </p:nvSpPr>
          <p:spPr>
            <a:xfrm>
              <a:off x="7099300" y="6400799"/>
              <a:ext cx="2072264" cy="40655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채팅</a:t>
              </a:r>
            </a:p>
          </p:txBody>
        </p:sp>
        <p:sp>
          <p:nvSpPr>
            <p:cNvPr id="57" name="TextBox 22">
              <a:extLst>
                <a:ext uri="{FF2B5EF4-FFF2-40B4-BE49-F238E27FC236}">
                  <a16:creationId xmlns:a16="http://schemas.microsoft.com/office/drawing/2014/main" id="{9E6AC21B-A318-F241-7C73-8C87EA769ED2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챗봇과의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인터렉션</a:t>
              </a:r>
              <a:endParaRPr lang="ko-KR" altLang="en-US" sz="20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58" name="그룹 9">
            <a:extLst>
              <a:ext uri="{FF2B5EF4-FFF2-40B4-BE49-F238E27FC236}">
                <a16:creationId xmlns:a16="http://schemas.microsoft.com/office/drawing/2014/main" id="{48973C8A-762D-5123-D30B-C542CDCD27AC}"/>
              </a:ext>
            </a:extLst>
          </p:cNvPr>
          <p:cNvGrpSpPr/>
          <p:nvPr/>
        </p:nvGrpSpPr>
        <p:grpSpPr>
          <a:xfrm>
            <a:off x="1219200" y="6625663"/>
            <a:ext cx="6248400" cy="788014"/>
            <a:chOff x="6565900" y="5956300"/>
            <a:chExt cx="9969500" cy="1257300"/>
          </a:xfrm>
        </p:grpSpPr>
        <p:pic>
          <p:nvPicPr>
            <p:cNvPr id="59" name="Picture 8">
              <a:extLst>
                <a:ext uri="{FF2B5EF4-FFF2-40B4-BE49-F238E27FC236}">
                  <a16:creationId xmlns:a16="http://schemas.microsoft.com/office/drawing/2014/main" id="{58F25E19-F3F1-2F82-706D-124992F03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60" name="Picture 20">
              <a:extLst>
                <a:ext uri="{FF2B5EF4-FFF2-40B4-BE49-F238E27FC236}">
                  <a16:creationId xmlns:a16="http://schemas.microsoft.com/office/drawing/2014/main" id="{C6AC8023-6AB6-D139-6768-1224E9092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61" name="TextBox 21">
              <a:extLst>
                <a:ext uri="{FF2B5EF4-FFF2-40B4-BE49-F238E27FC236}">
                  <a16:creationId xmlns:a16="http://schemas.microsoft.com/office/drawing/2014/main" id="{3C1ABEC5-8F10-01C3-6A4F-AA529FB9054B}"/>
                </a:ext>
              </a:extLst>
            </p:cNvPr>
            <p:cNvSpPr txBox="1"/>
            <p:nvPr/>
          </p:nvSpPr>
          <p:spPr>
            <a:xfrm>
              <a:off x="7099300" y="6162675"/>
              <a:ext cx="2253323" cy="844548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 err="1">
                  <a:solidFill>
                    <a:srgbClr val="808080"/>
                  </a:solidFill>
                  <a:ea typeface="Pretendard Medium"/>
                </a:rPr>
                <a:t>플로우차트</a:t>
              </a: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 </a:t>
              </a:r>
            </a:p>
          </p:txBody>
        </p:sp>
        <p:sp>
          <p:nvSpPr>
            <p:cNvPr id="62" name="TextBox 22">
              <a:extLst>
                <a:ext uri="{FF2B5EF4-FFF2-40B4-BE49-F238E27FC236}">
                  <a16:creationId xmlns:a16="http://schemas.microsoft.com/office/drawing/2014/main" id="{7828A1AF-CEEA-B4FB-B43D-BC034AFD1B6B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미완성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플로우차트의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완성을 목표</a:t>
              </a:r>
            </a:p>
          </p:txBody>
        </p:sp>
      </p:grpSp>
      <p:grpSp>
        <p:nvGrpSpPr>
          <p:cNvPr id="63" name="그룹 9">
            <a:extLst>
              <a:ext uri="{FF2B5EF4-FFF2-40B4-BE49-F238E27FC236}">
                <a16:creationId xmlns:a16="http://schemas.microsoft.com/office/drawing/2014/main" id="{954A836C-1048-307F-D380-D4164127557F}"/>
              </a:ext>
            </a:extLst>
          </p:cNvPr>
          <p:cNvGrpSpPr/>
          <p:nvPr/>
        </p:nvGrpSpPr>
        <p:grpSpPr>
          <a:xfrm>
            <a:off x="1219200" y="7768664"/>
            <a:ext cx="6248400" cy="788014"/>
            <a:chOff x="6565900" y="5956300"/>
            <a:chExt cx="9969500" cy="1257300"/>
          </a:xfrm>
        </p:grpSpPr>
        <p:pic>
          <p:nvPicPr>
            <p:cNvPr id="64" name="Picture 8">
              <a:extLst>
                <a:ext uri="{FF2B5EF4-FFF2-40B4-BE49-F238E27FC236}">
                  <a16:creationId xmlns:a16="http://schemas.microsoft.com/office/drawing/2014/main" id="{2AB39292-F512-1446-D718-34F5AC573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65" name="Picture 20">
              <a:extLst>
                <a:ext uri="{FF2B5EF4-FFF2-40B4-BE49-F238E27FC236}">
                  <a16:creationId xmlns:a16="http://schemas.microsoft.com/office/drawing/2014/main" id="{52161F33-CE29-565C-9F50-4902BC3C8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66" name="TextBox 21">
              <a:extLst>
                <a:ext uri="{FF2B5EF4-FFF2-40B4-BE49-F238E27FC236}">
                  <a16:creationId xmlns:a16="http://schemas.microsoft.com/office/drawing/2014/main" id="{A67BC8CF-5F4D-3EAC-320C-518F51EFCE1A}"/>
                </a:ext>
              </a:extLst>
            </p:cNvPr>
            <p:cNvSpPr txBox="1"/>
            <p:nvPr/>
          </p:nvSpPr>
          <p:spPr>
            <a:xfrm>
              <a:off x="7099300" y="6387789"/>
              <a:ext cx="2185553" cy="46181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코딩</a:t>
              </a:r>
            </a:p>
          </p:txBody>
        </p:sp>
        <p:sp>
          <p:nvSpPr>
            <p:cNvPr id="67" name="TextBox 22">
              <a:extLst>
                <a:ext uri="{FF2B5EF4-FFF2-40B4-BE49-F238E27FC236}">
                  <a16:creationId xmlns:a16="http://schemas.microsoft.com/office/drawing/2014/main" id="{5911F6E5-66A4-1144-B3C9-199D8BBA76DF}"/>
                </a:ext>
              </a:extLst>
            </p:cNvPr>
            <p:cNvSpPr txBox="1"/>
            <p:nvPr/>
          </p:nvSpPr>
          <p:spPr>
            <a:xfrm>
              <a:off x="9797121" y="6400799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19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각 파트를 주어진 힌트와 함께 코드로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014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2E193-BBF8-6DA4-7C61-26E00BF9B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5283959-5FB0-1D8C-2A9F-A0532E409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47700"/>
            <a:ext cx="16954500" cy="891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E02336D-D613-4B7E-2B71-F8E017A57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5854700"/>
            <a:ext cx="381000" cy="3810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8D60D7A-A284-1A67-821C-3DA43F4311E0}"/>
              </a:ext>
            </a:extLst>
          </p:cNvPr>
          <p:cNvGrpSpPr/>
          <p:nvPr/>
        </p:nvGrpSpPr>
        <p:grpSpPr>
          <a:xfrm>
            <a:off x="1282700" y="3035300"/>
            <a:ext cx="4584700" cy="5422900"/>
            <a:chOff x="1282700" y="3035300"/>
            <a:chExt cx="4584700" cy="54229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E521B68C-FA1F-808E-0AE9-84830DE84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6300" y="8267700"/>
              <a:ext cx="2324100" cy="63500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F03C24B-7047-0D39-EAFC-C5B33455E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2700" y="5905500"/>
              <a:ext cx="2857500" cy="2552700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421BCD9-D6A7-160B-CA30-9E263FBE8716}"/>
                </a:ext>
              </a:extLst>
            </p:cNvPr>
            <p:cNvSpPr txBox="1"/>
            <p:nvPr/>
          </p:nvSpPr>
          <p:spPr>
            <a:xfrm>
              <a:off x="1739900" y="3035300"/>
              <a:ext cx="4127500" cy="170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en-US" sz="5600" b="0" i="0" u="none" strike="noStrike" spc="-200" dirty="0">
                  <a:solidFill>
                    <a:srgbClr val="323232"/>
                  </a:solidFill>
                  <a:latin typeface="210 Gaeseongsidae Regular"/>
                </a:rPr>
                <a:t>KEY</a:t>
              </a:r>
              <a:endParaRPr lang="en-US" sz="5600" spc="-200" dirty="0">
                <a:solidFill>
                  <a:srgbClr val="323232"/>
                </a:solidFill>
                <a:latin typeface="210 Gaeseongsidae Regular"/>
              </a:endParaRPr>
            </a:p>
            <a:p>
              <a:pPr lvl="0" algn="l">
                <a:lnSpc>
                  <a:spcPct val="83000"/>
                </a:lnSpc>
              </a:pPr>
              <a:r>
                <a:rPr lang="en-US" sz="5600" b="0" i="0" u="none" strike="noStrike" spc="-200" dirty="0">
                  <a:solidFill>
                    <a:srgbClr val="323232"/>
                  </a:solidFill>
                  <a:latin typeface="210 Gaeseongsidae Regular"/>
                </a:rPr>
                <a:t>FUNCTION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EC1D6C4-F8C3-D141-5107-1A0035C89D52}"/>
                </a:ext>
              </a:extLst>
            </p:cNvPr>
            <p:cNvSpPr txBox="1"/>
            <p:nvPr/>
          </p:nvSpPr>
          <p:spPr>
            <a:xfrm>
              <a:off x="1739900" y="4686300"/>
              <a:ext cx="40386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200" dirty="0" err="1">
                  <a:solidFill>
                    <a:srgbClr val="323232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Codebuddy</a:t>
              </a:r>
              <a:r>
                <a:rPr lang="en-US" sz="2200" dirty="0">
                  <a:solidFill>
                    <a:srgbClr val="323232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ko-KR" altLang="en-US" sz="2200" dirty="0">
                  <a:solidFill>
                    <a:srgbClr val="323232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핵심 기능</a:t>
              </a:r>
              <a:r>
                <a:rPr lang="en-US" sz="2200" b="0" i="0" u="none" strike="noStrike" dirty="0">
                  <a:solidFill>
                    <a:srgbClr val="323232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ko-KR" sz="2200" b="0" i="0" u="none" strike="noStrike" dirty="0">
                  <a:solidFill>
                    <a:srgbClr val="323232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소개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79F57D-A212-4EC4-6CC8-656843C3F6CC}"/>
              </a:ext>
            </a:extLst>
          </p:cNvPr>
          <p:cNvGrpSpPr/>
          <p:nvPr/>
        </p:nvGrpSpPr>
        <p:grpSpPr>
          <a:xfrm>
            <a:off x="6565900" y="6553200"/>
            <a:ext cx="9969500" cy="1257300"/>
            <a:chOff x="6565900" y="3060700"/>
            <a:chExt cx="9969500" cy="12573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62E4FF06-61DB-D7D9-1722-D0B54F84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5900" y="3060700"/>
              <a:ext cx="9969500" cy="1257300"/>
            </a:xfrm>
            <a:prstGeom prst="rect">
              <a:avLst/>
            </a:prstGeom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9B37A866-35C3-DFDB-EAD9-B3AA543F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-5400000">
              <a:off x="9067800" y="3683000"/>
              <a:ext cx="304800" cy="12700"/>
            </a:xfrm>
            <a:prstGeom prst="rect">
              <a:avLst/>
            </a:prstGeom>
          </p:spPr>
        </p:pic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D281310-3355-540E-FCE3-84516C5FAA49}"/>
                </a:ext>
              </a:extLst>
            </p:cNvPr>
            <p:cNvSpPr txBox="1"/>
            <p:nvPr/>
          </p:nvSpPr>
          <p:spPr>
            <a:xfrm>
              <a:off x="7099300" y="3517900"/>
              <a:ext cx="19431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</a:pPr>
              <a:r>
                <a:rPr lang="ko-KR" altLang="en-US" sz="1900" dirty="0">
                  <a:solidFill>
                    <a:srgbClr val="E5350F"/>
                  </a:solidFill>
                  <a:ea typeface="Pretendard Medium"/>
                </a:rPr>
                <a:t>시각화 기능</a:t>
              </a:r>
              <a:endParaRPr lang="ko-KR" sz="1900" b="0" i="0" u="none" strike="noStrike" dirty="0">
                <a:solidFill>
                  <a:srgbClr val="E5350F"/>
                </a:solidFill>
                <a:ea typeface="Pretendard Medium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F70531B-717D-ED80-C791-4307F924AB89}"/>
                </a:ext>
              </a:extLst>
            </p:cNvPr>
            <p:cNvSpPr txBox="1"/>
            <p:nvPr/>
          </p:nvSpPr>
          <p:spPr>
            <a:xfrm>
              <a:off x="9436100" y="3505200"/>
              <a:ext cx="6616700" cy="342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dirty="0">
                  <a:solidFill>
                    <a:srgbClr val="323232"/>
                  </a:solidFill>
                  <a:ea typeface="Pretendard Regular"/>
                </a:rPr>
                <a:t>실시간 코드 시뮬레이션과 코드 검증</a:t>
              </a:r>
              <a:endParaRPr lang="ko-KR" sz="2000" b="0" i="0" u="none" strike="noStrike" dirty="0">
                <a:solidFill>
                  <a:srgbClr val="323232"/>
                </a:solidFill>
                <a:ea typeface="Pretendard Regular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AC347F-7885-DA38-796B-2D1B7DBEAC34}"/>
              </a:ext>
            </a:extLst>
          </p:cNvPr>
          <p:cNvGrpSpPr/>
          <p:nvPr/>
        </p:nvGrpSpPr>
        <p:grpSpPr>
          <a:xfrm>
            <a:off x="6565900" y="5124450"/>
            <a:ext cx="9969500" cy="1257300"/>
            <a:chOff x="6565900" y="4508500"/>
            <a:chExt cx="9969500" cy="12573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2408B085-954C-6D7C-40F3-8F2AEE1C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5900" y="4508500"/>
              <a:ext cx="9969500" cy="1257300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CB3BBB8B-E8AB-C1C7-2DF2-904CAF22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-5400000">
              <a:off x="9067800" y="5130800"/>
              <a:ext cx="304800" cy="12700"/>
            </a:xfrm>
            <a:prstGeom prst="rect">
              <a:avLst/>
            </a:prstGeom>
          </p:spPr>
        </p:pic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8CFA705-2CA3-A8F9-7AD5-878FC60BE5D3}"/>
                </a:ext>
              </a:extLst>
            </p:cNvPr>
            <p:cNvSpPr txBox="1"/>
            <p:nvPr/>
          </p:nvSpPr>
          <p:spPr>
            <a:xfrm>
              <a:off x="7099300" y="4965700"/>
              <a:ext cx="19431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</a:pPr>
              <a:r>
                <a:rPr lang="ko-KR" altLang="en-US" sz="1900" dirty="0" err="1">
                  <a:solidFill>
                    <a:srgbClr val="E5350F"/>
                  </a:solidFill>
                  <a:ea typeface="Pretendard Medium"/>
                </a:rPr>
                <a:t>플로우차트</a:t>
              </a:r>
              <a:endParaRPr lang="ko-KR" sz="1900" b="0" i="0" u="none" strike="noStrike" dirty="0">
                <a:solidFill>
                  <a:srgbClr val="E5350F"/>
                </a:solidFill>
                <a:ea typeface="Pretendard Medium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B40AA55-F141-14CE-8FE7-106E60F36123}"/>
                </a:ext>
              </a:extLst>
            </p:cNvPr>
            <p:cNvSpPr txBox="1"/>
            <p:nvPr/>
          </p:nvSpPr>
          <p:spPr>
            <a:xfrm>
              <a:off x="9436100" y="4953000"/>
              <a:ext cx="6616700" cy="342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dirty="0" err="1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챗봇과의</a:t>
              </a:r>
              <a:r>
                <a:rPr lang="ko-KR" altLang="en-US" sz="2000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대화를 통한 실시간 </a:t>
              </a:r>
              <a:r>
                <a:rPr lang="ko-KR" altLang="en-US" sz="2000" dirty="0" err="1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플로우차트</a:t>
              </a:r>
              <a:r>
                <a:rPr lang="ko-KR" altLang="en-US" sz="2000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생성 및 업데이트</a:t>
              </a:r>
              <a:endParaRPr lang="en-US" sz="2000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26B801-0FC9-A2C7-1328-74277CBAE23A}"/>
              </a:ext>
            </a:extLst>
          </p:cNvPr>
          <p:cNvGrpSpPr/>
          <p:nvPr/>
        </p:nvGrpSpPr>
        <p:grpSpPr>
          <a:xfrm>
            <a:off x="6565900" y="3695700"/>
            <a:ext cx="9969500" cy="1257300"/>
            <a:chOff x="6565900" y="5956300"/>
            <a:chExt cx="9969500" cy="1257300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9786C1E0-9467-50F4-D5A1-EAA854F06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CFBD9850-45B1-9871-9AE3-79D45F66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-5400000">
              <a:off x="9067800" y="6578600"/>
              <a:ext cx="304800" cy="12700"/>
            </a:xfrm>
            <a:prstGeom prst="rect">
              <a:avLst/>
            </a:prstGeom>
          </p:spPr>
        </p:pic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5407B95F-185E-C898-E486-0EF22FBD17BF}"/>
                </a:ext>
              </a:extLst>
            </p:cNvPr>
            <p:cNvSpPr txBox="1"/>
            <p:nvPr/>
          </p:nvSpPr>
          <p:spPr>
            <a:xfrm>
              <a:off x="7099300" y="6400800"/>
              <a:ext cx="19431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</a:pPr>
              <a:r>
                <a:rPr lang="ko-KR" altLang="en-US" sz="1900" dirty="0">
                  <a:solidFill>
                    <a:srgbClr val="E5350F"/>
                  </a:solidFill>
                  <a:ea typeface="Pretendard Medium"/>
                </a:rPr>
                <a:t>스스로 생각</a:t>
              </a:r>
              <a:endParaRPr lang="ko-KR" sz="1900" b="0" i="0" u="none" strike="noStrike" dirty="0">
                <a:solidFill>
                  <a:srgbClr val="E5350F"/>
                </a:solidFill>
                <a:ea typeface="Pretendard Medium"/>
              </a:endParaRPr>
            </a:p>
          </p:txBody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214D5557-16AF-207F-614B-E6A70FE8552B}"/>
                </a:ext>
              </a:extLst>
            </p:cNvPr>
            <p:cNvSpPr txBox="1"/>
            <p:nvPr/>
          </p:nvSpPr>
          <p:spPr>
            <a:xfrm>
              <a:off x="9436100" y="6400800"/>
              <a:ext cx="6616700" cy="342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산파술적 문답법을 활용한 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AI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챗봇의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학습 지원</a:t>
              </a:r>
              <a:endParaRPr lang="en-US" sz="2000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26" name="TextBox 11">
            <a:extLst>
              <a:ext uri="{FF2B5EF4-FFF2-40B4-BE49-F238E27FC236}">
                <a16:creationId xmlns:a16="http://schemas.microsoft.com/office/drawing/2014/main" id="{35C098C8-FAC2-A136-DAEF-545491769B65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213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26BB41-F2B7-CD5B-63DE-179D564C1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49AA0F-23C8-8E0D-4E27-60BC8A9E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499F72-2FE3-3984-182A-A0834BB8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00" y="2146300"/>
            <a:ext cx="3136900" cy="231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CA36D86-A5C0-C40A-713B-370C73C8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3987800"/>
            <a:ext cx="12941300" cy="63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F724ED3-9DD3-CA92-2356-18E8105EE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5100" y="3060700"/>
            <a:ext cx="381000" cy="381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FC74706C-440C-436A-0DCE-4853D8E0789A}"/>
              </a:ext>
            </a:extLst>
          </p:cNvPr>
          <p:cNvSpPr txBox="1"/>
          <p:nvPr/>
        </p:nvSpPr>
        <p:spPr>
          <a:xfrm>
            <a:off x="1739900" y="2438400"/>
            <a:ext cx="12052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1</a:t>
            </a:r>
            <a:r>
              <a:rPr lang="en-US" sz="5600" b="0" i="0" u="none" strike="noStrike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. </a:t>
            </a: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산파술적 문답법을 활용한 </a:t>
            </a:r>
            <a:r>
              <a:rPr lang="en-US" altLang="ko-KR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AI </a:t>
            </a: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학습 지원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91ABC4E-E7A2-CADE-DC12-69DCE94FED6B}"/>
              </a:ext>
            </a:extLst>
          </p:cNvPr>
          <p:cNvGrpSpPr/>
          <p:nvPr/>
        </p:nvGrpSpPr>
        <p:grpSpPr>
          <a:xfrm>
            <a:off x="9271000" y="5195637"/>
            <a:ext cx="7277100" cy="1079500"/>
            <a:chOff x="9271000" y="4927600"/>
            <a:chExt cx="7277100" cy="10795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FEF83F9C-C37B-0AA9-D641-53AB20BF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71000" y="4927600"/>
              <a:ext cx="7277100" cy="1079500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31CC915-2D52-C14F-1565-D7FC4AD19BE0}"/>
                </a:ext>
              </a:extLst>
            </p:cNvPr>
            <p:cNvGrpSpPr/>
            <p:nvPr/>
          </p:nvGrpSpPr>
          <p:grpSpPr>
            <a:xfrm>
              <a:off x="9740900" y="5168900"/>
              <a:ext cx="6375400" cy="584200"/>
              <a:chOff x="9740900" y="5238750"/>
              <a:chExt cx="6375400" cy="584200"/>
            </a:xfrm>
          </p:grpSpPr>
          <p:pic>
            <p:nvPicPr>
              <p:cNvPr id="12" name="Picture 12" descr="배지 1 단색으로 채워진">
                <a:extLst>
                  <a:ext uri="{FF2B5EF4-FFF2-40B4-BE49-F238E27FC236}">
                    <a16:creationId xmlns:a16="http://schemas.microsoft.com/office/drawing/2014/main" id="{B11D2EF0-086B-7573-E6CC-732C42868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9740900" y="5302250"/>
                <a:ext cx="444500" cy="444500"/>
              </a:xfrm>
              <a:prstGeom prst="rect">
                <a:avLst/>
              </a:prstGeom>
            </p:spPr>
          </p:pic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70BF10A7-D726-B9C7-EF59-FD03E324FF85}"/>
                  </a:ext>
                </a:extLst>
              </p:cNvPr>
              <p:cNvSpPr txBox="1"/>
              <p:nvPr/>
            </p:nvSpPr>
            <p:spPr>
              <a:xfrm>
                <a:off x="10350500" y="5238750"/>
                <a:ext cx="5765800" cy="584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dirty="0">
                    <a:solidFill>
                      <a:srgbClr val="323232"/>
                    </a:solidFill>
                    <a:ea typeface="Pretendard Regular"/>
                  </a:rPr>
                  <a:t>학습자 수준에 맞춘 대화가 가능하며</a:t>
                </a:r>
                <a:r>
                  <a:rPr lang="en-US" altLang="ko-KR" sz="2000" dirty="0">
                    <a:solidFill>
                      <a:srgbClr val="323232"/>
                    </a:solidFill>
                    <a:ea typeface="Pretendard Regular"/>
                  </a:rPr>
                  <a:t>, </a:t>
                </a:r>
                <a:r>
                  <a:rPr lang="ko-KR" altLang="en-US" sz="2000" dirty="0">
                    <a:solidFill>
                      <a:srgbClr val="323232"/>
                    </a:solidFill>
                    <a:ea typeface="Pretendard Regular"/>
                  </a:rPr>
                  <a:t>비판적 사고력과 문제 해결 능력을  기를 수 있다</a:t>
                </a:r>
                <a:r>
                  <a:rPr lang="en-US" altLang="ko-KR" sz="2000" dirty="0">
                    <a:solidFill>
                      <a:srgbClr val="323232"/>
                    </a:solidFill>
                    <a:ea typeface="Pretendard Regular"/>
                  </a:rPr>
                  <a:t>.</a:t>
                </a:r>
                <a:endParaRPr lang="ko-KR" sz="2000" b="0" i="0" u="none" strike="noStrike" dirty="0">
                  <a:solidFill>
                    <a:srgbClr val="323232"/>
                  </a:solidFill>
                  <a:ea typeface="Pretendard Regular"/>
                </a:endParaRPr>
              </a:p>
            </p:txBody>
          </p:sp>
        </p:grp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E0066A4B-0617-371E-D7E7-7A2DA95C04E8}"/>
              </a:ext>
            </a:extLst>
          </p:cNvPr>
          <p:cNvSpPr txBox="1"/>
          <p:nvPr/>
        </p:nvSpPr>
        <p:spPr>
          <a:xfrm>
            <a:off x="10363200" y="7924800"/>
            <a:ext cx="5753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000" b="0" i="0" u="none" strike="noStrike" dirty="0">
              <a:solidFill>
                <a:srgbClr val="323232"/>
              </a:solidFill>
              <a:latin typeface="Pretendard Regular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3D8905AB-E95E-B349-0BC8-5DCE7E3589BD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6AB6604-2821-D1D4-8EBC-65A25D2B2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9900" y="4298117"/>
            <a:ext cx="6913919" cy="49165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0AF0AC7-12B2-E2FC-F8FB-DBDE5D91F737}"/>
              </a:ext>
            </a:extLst>
          </p:cNvPr>
          <p:cNvGrpSpPr/>
          <p:nvPr/>
        </p:nvGrpSpPr>
        <p:grpSpPr>
          <a:xfrm>
            <a:off x="9283700" y="6516437"/>
            <a:ext cx="7251700" cy="1079500"/>
            <a:chOff x="9283700" y="6248400"/>
            <a:chExt cx="7251700" cy="107950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B629AC3B-8321-3AB9-0CE9-43403A8C0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83700" y="6248400"/>
              <a:ext cx="7251700" cy="1079500"/>
            </a:xfrm>
            <a:prstGeom prst="rect">
              <a:avLst/>
            </a:prstGeom>
          </p:spPr>
        </p:pic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4E920B58-CB2A-4A3F-39CA-EBF84F9F293B}"/>
                </a:ext>
              </a:extLst>
            </p:cNvPr>
            <p:cNvSpPr txBox="1"/>
            <p:nvPr/>
          </p:nvSpPr>
          <p:spPr>
            <a:xfrm>
              <a:off x="10363200" y="6464300"/>
              <a:ext cx="57531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단순한 지식 전달이 아니라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, 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학습자가 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+mn-ea"/>
                </a:rPr>
                <a:t>스스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로 답을 찾는 과정을 통해 심화된 학습 경험을 제공한다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.</a:t>
              </a:r>
              <a:endParaRPr lang="en-US" sz="2000" b="0" i="0" u="none" strike="noStrike" dirty="0">
                <a:solidFill>
                  <a:srgbClr val="323232"/>
                </a:solidFill>
                <a:latin typeface="Pretendard Regular"/>
              </a:endParaRPr>
            </a:p>
          </p:txBody>
        </p:sp>
        <p:pic>
          <p:nvPicPr>
            <p:cNvPr id="33" name="Picture 12" descr="배지 단색으로 채워진">
              <a:extLst>
                <a:ext uri="{FF2B5EF4-FFF2-40B4-BE49-F238E27FC236}">
                  <a16:creationId xmlns:a16="http://schemas.microsoft.com/office/drawing/2014/main" id="{FA189CC1-C95F-CCBE-B84C-5DB561A6A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733320" y="6555874"/>
              <a:ext cx="444500" cy="4445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4B05EF7-BE19-3099-ED52-6F311E08A1C9}"/>
              </a:ext>
            </a:extLst>
          </p:cNvPr>
          <p:cNvGrpSpPr/>
          <p:nvPr/>
        </p:nvGrpSpPr>
        <p:grpSpPr>
          <a:xfrm>
            <a:off x="9283700" y="7837237"/>
            <a:ext cx="7251700" cy="1079500"/>
            <a:chOff x="9283700" y="7569200"/>
            <a:chExt cx="7251700" cy="1079500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355FDB12-DB50-5D67-DFD2-6224B8CAF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83700" y="7569200"/>
              <a:ext cx="7251700" cy="1079500"/>
            </a:xfrm>
            <a:prstGeom prst="rect">
              <a:avLst/>
            </a:prstGeom>
          </p:spPr>
        </p:pic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AFD5DE08-8EEA-7A0B-9561-3C515AF49750}"/>
                </a:ext>
              </a:extLst>
            </p:cNvPr>
            <p:cNvSpPr txBox="1"/>
            <p:nvPr/>
          </p:nvSpPr>
          <p:spPr>
            <a:xfrm>
              <a:off x="10366542" y="7797800"/>
              <a:ext cx="57531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필요할 경우</a:t>
              </a:r>
              <a:r>
                <a:rPr lang="en-US" altLang="ko-KR" sz="2000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, </a:t>
              </a:r>
              <a:r>
                <a:rPr lang="ko-KR" altLang="en-US" sz="2000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학습 주제와 연관된 예제 프로젝트나 퀴즈를 즉시 제안하여 학습의 몰입감을 높일 수 있다</a:t>
              </a:r>
              <a:r>
                <a:rPr lang="en-US" altLang="ko-KR" sz="2000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.</a:t>
              </a:r>
              <a:endParaRPr lang="en-US" sz="2000" b="0" i="0" u="none" strike="noStrike" dirty="0">
                <a:solidFill>
                  <a:srgbClr val="323232"/>
                </a:solidFill>
                <a:latin typeface="Pretendard Regular"/>
              </a:endParaRPr>
            </a:p>
          </p:txBody>
        </p:sp>
        <p:pic>
          <p:nvPicPr>
            <p:cNvPr id="34" name="Picture 12" descr="배지 3 단색으로 채워진">
              <a:extLst>
                <a:ext uri="{FF2B5EF4-FFF2-40B4-BE49-F238E27FC236}">
                  <a16:creationId xmlns:a16="http://schemas.microsoft.com/office/drawing/2014/main" id="{3DFF682D-7079-063C-D82C-5B16B0B43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740900" y="7899400"/>
              <a:ext cx="444500" cy="444500"/>
            </a:xfrm>
            <a:prstGeom prst="rect">
              <a:avLst/>
            </a:prstGeom>
          </p:spPr>
        </p:pic>
      </p:grpSp>
      <p:sp>
        <p:nvSpPr>
          <p:cNvPr id="38" name="TextBox 21">
            <a:extLst>
              <a:ext uri="{FF2B5EF4-FFF2-40B4-BE49-F238E27FC236}">
                <a16:creationId xmlns:a16="http://schemas.microsoft.com/office/drawing/2014/main" id="{3F291658-D36F-5ED2-8AA2-CF59727C9A0E}"/>
              </a:ext>
            </a:extLst>
          </p:cNvPr>
          <p:cNvSpPr txBox="1"/>
          <p:nvPr/>
        </p:nvSpPr>
        <p:spPr>
          <a:xfrm>
            <a:off x="9321800" y="4533900"/>
            <a:ext cx="5994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err="1">
                <a:solidFill>
                  <a:srgbClr val="323232"/>
                </a:solidFill>
                <a:ea typeface="Pretendard Medium"/>
              </a:rPr>
              <a:t>차별점</a:t>
            </a:r>
            <a:r>
              <a:rPr lang="ko-KR" altLang="en-US" sz="2800" b="0" i="0" u="none" strike="noStrike" dirty="0">
                <a:solidFill>
                  <a:srgbClr val="323232"/>
                </a:solidFill>
                <a:ea typeface="Pretendard Medium"/>
              </a:rPr>
              <a:t> 및 기대효과</a:t>
            </a:r>
            <a:endParaRPr lang="ko-KR" sz="2800" b="0" i="0" u="none" strike="noStrike" dirty="0">
              <a:solidFill>
                <a:srgbClr val="323232"/>
              </a:solidFill>
              <a:ea typeface="Pretendard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07B0D-37B9-8C4E-C804-48C2691B3261}"/>
              </a:ext>
            </a:extLst>
          </p:cNvPr>
          <p:cNvSpPr txBox="1"/>
          <p:nvPr/>
        </p:nvSpPr>
        <p:spPr>
          <a:xfrm>
            <a:off x="1828800" y="3505200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답변만을 원하는 질문을 막기 위한 프롬프트 엔지니어링과 사용자 사전 안내가 필요</a:t>
            </a:r>
          </a:p>
        </p:txBody>
      </p:sp>
    </p:spTree>
    <p:extLst>
      <p:ext uri="{BB962C8B-B14F-4D97-AF65-F5344CB8AC3E}">
        <p14:creationId xmlns:p14="http://schemas.microsoft.com/office/powerpoint/2010/main" val="237244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595EE7-B8C2-C4DA-7BB7-01E9B314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84BCEB-228A-1D75-0AEA-30438EB2D1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6F3DDD4-33FF-0F90-F255-E835FBC81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00" y="2146300"/>
            <a:ext cx="3136900" cy="231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047B49-B48C-E364-7754-544941183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3987800"/>
            <a:ext cx="12941300" cy="63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53452CE-A791-629C-D8A7-DDE766752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5100" y="3060700"/>
            <a:ext cx="381000" cy="381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64B33A74-F790-428E-B76D-A0B907E1FFAD}"/>
              </a:ext>
            </a:extLst>
          </p:cNvPr>
          <p:cNvSpPr txBox="1"/>
          <p:nvPr/>
        </p:nvSpPr>
        <p:spPr>
          <a:xfrm>
            <a:off x="1739900" y="2438400"/>
            <a:ext cx="12052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2</a:t>
            </a:r>
            <a:r>
              <a:rPr lang="en-US" sz="5600" b="0" i="0" u="none" strike="noStrike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. </a:t>
            </a:r>
            <a:r>
              <a:rPr lang="ko-KR" altLang="en-US" sz="5600" b="0" i="0" u="none" strike="noStrike" spc="-200" dirty="0" err="1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플로우차트</a:t>
            </a:r>
            <a:r>
              <a:rPr lang="ko-KR" altLang="en-US" sz="5600" b="0" i="0" u="none" strike="noStrike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 생성 및 업데이트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BF5BA2CD-5E03-71E5-F88A-98B352D0FBEA}"/>
              </a:ext>
            </a:extLst>
          </p:cNvPr>
          <p:cNvSpPr txBox="1"/>
          <p:nvPr/>
        </p:nvSpPr>
        <p:spPr>
          <a:xfrm>
            <a:off x="10363200" y="7924800"/>
            <a:ext cx="5753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000" b="0" i="0" u="none" strike="noStrike" dirty="0">
              <a:solidFill>
                <a:srgbClr val="323232"/>
              </a:solidFill>
              <a:latin typeface="Pretendard Regular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688D101A-5778-82D9-5BF6-401219171E16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8FA66D7-D60A-941D-06FE-E0E93B2D0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9900" y="4298117"/>
            <a:ext cx="6913920" cy="49165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0C3B0BA-80BD-C4EA-9396-A75202050517}"/>
              </a:ext>
            </a:extLst>
          </p:cNvPr>
          <p:cNvGrpSpPr/>
          <p:nvPr/>
        </p:nvGrpSpPr>
        <p:grpSpPr>
          <a:xfrm>
            <a:off x="9271000" y="5195637"/>
            <a:ext cx="7277100" cy="1079500"/>
            <a:chOff x="9271000" y="4927600"/>
            <a:chExt cx="7277100" cy="1079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323CFF-4C8D-0D30-B399-39E176F6B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1000" y="4927600"/>
              <a:ext cx="7277100" cy="1079500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7B74865-B245-A3A9-EAC2-B902598E1D55}"/>
                </a:ext>
              </a:extLst>
            </p:cNvPr>
            <p:cNvGrpSpPr/>
            <p:nvPr/>
          </p:nvGrpSpPr>
          <p:grpSpPr>
            <a:xfrm>
              <a:off x="9740900" y="5168900"/>
              <a:ext cx="6375400" cy="584200"/>
              <a:chOff x="9740900" y="5238750"/>
              <a:chExt cx="6375400" cy="584200"/>
            </a:xfrm>
          </p:grpSpPr>
          <p:pic>
            <p:nvPicPr>
              <p:cNvPr id="13" name="Picture 12" descr="배지 1 단색으로 채워진">
                <a:extLst>
                  <a:ext uri="{FF2B5EF4-FFF2-40B4-BE49-F238E27FC236}">
                    <a16:creationId xmlns:a16="http://schemas.microsoft.com/office/drawing/2014/main" id="{AF36030B-3F0A-7B59-3E25-1CE336B92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740900" y="5302250"/>
                <a:ext cx="444500" cy="444500"/>
              </a:xfrm>
              <a:prstGeom prst="rect">
                <a:avLst/>
              </a:prstGeom>
            </p:spPr>
          </p:pic>
          <p:sp>
            <p:nvSpPr>
              <p:cNvPr id="14" name="TextBox 25">
                <a:extLst>
                  <a:ext uri="{FF2B5EF4-FFF2-40B4-BE49-F238E27FC236}">
                    <a16:creationId xmlns:a16="http://schemas.microsoft.com/office/drawing/2014/main" id="{164FC986-F617-5D04-DD25-99A5119EFB51}"/>
                  </a:ext>
                </a:extLst>
              </p:cNvPr>
              <p:cNvSpPr txBox="1"/>
              <p:nvPr/>
            </p:nvSpPr>
            <p:spPr>
              <a:xfrm>
                <a:off x="10350500" y="5238750"/>
                <a:ext cx="5765800" cy="584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dirty="0" err="1">
                    <a:solidFill>
                      <a:srgbClr val="323232"/>
                    </a:solidFill>
                    <a:ea typeface="Pretendard Regular"/>
                  </a:rPr>
                  <a:t>플로우차트</a:t>
                </a:r>
                <a:r>
                  <a:rPr lang="ko-KR" altLang="en-US" sz="2000" dirty="0">
                    <a:solidFill>
                      <a:srgbClr val="323232"/>
                    </a:solidFill>
                    <a:ea typeface="Pretendard Regular"/>
                  </a:rPr>
                  <a:t> 설계와 코드 작성이 자연스럽게 연계되어</a:t>
                </a:r>
                <a:r>
                  <a:rPr lang="en-US" altLang="ko-KR" sz="2000" dirty="0">
                    <a:solidFill>
                      <a:srgbClr val="323232"/>
                    </a:solidFill>
                    <a:ea typeface="Pretendard Regular"/>
                  </a:rPr>
                  <a:t>, </a:t>
                </a:r>
                <a:r>
                  <a:rPr lang="ko-KR" altLang="en-US" sz="2000" dirty="0">
                    <a:solidFill>
                      <a:srgbClr val="323232"/>
                    </a:solidFill>
                    <a:ea typeface="Pretendard Regular"/>
                  </a:rPr>
                  <a:t>설계와 구현 간의 간극을 줄일 수 있다</a:t>
                </a:r>
                <a:r>
                  <a:rPr lang="en-US" altLang="ko-KR" sz="2000" dirty="0">
                    <a:solidFill>
                      <a:srgbClr val="323232"/>
                    </a:solidFill>
                    <a:ea typeface="Pretendard Regular"/>
                  </a:rPr>
                  <a:t>.</a:t>
                </a:r>
                <a:endParaRPr lang="ko-KR" sz="2000" b="0" i="0" u="none" strike="noStrike" dirty="0">
                  <a:solidFill>
                    <a:srgbClr val="323232"/>
                  </a:solidFill>
                  <a:ea typeface="Pretendard Regular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8F50B0-1C11-AFE8-79CB-2C6936CB0A3F}"/>
              </a:ext>
            </a:extLst>
          </p:cNvPr>
          <p:cNvGrpSpPr/>
          <p:nvPr/>
        </p:nvGrpSpPr>
        <p:grpSpPr>
          <a:xfrm>
            <a:off x="9283700" y="6516437"/>
            <a:ext cx="7251700" cy="1079500"/>
            <a:chOff x="9283700" y="6248400"/>
            <a:chExt cx="7251700" cy="1079500"/>
          </a:xfrm>
        </p:grpSpPr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D15434BD-A550-BFA8-81DF-8FE9CD37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83700" y="6248400"/>
              <a:ext cx="7251700" cy="1079500"/>
            </a:xfrm>
            <a:prstGeom prst="rect">
              <a:avLst/>
            </a:prstGeom>
          </p:spPr>
        </p:pic>
        <p:sp>
          <p:nvSpPr>
            <p:cNvPr id="17" name="TextBox 26">
              <a:extLst>
                <a:ext uri="{FF2B5EF4-FFF2-40B4-BE49-F238E27FC236}">
                  <a16:creationId xmlns:a16="http://schemas.microsoft.com/office/drawing/2014/main" id="{6E9AE409-088C-52B3-AD31-09E472EB791C}"/>
                </a:ext>
              </a:extLst>
            </p:cNvPr>
            <p:cNvSpPr txBox="1"/>
            <p:nvPr/>
          </p:nvSpPr>
          <p:spPr>
            <a:xfrm>
              <a:off x="10363200" y="6464300"/>
              <a:ext cx="57531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자연어 기반 명령 처리를 통해 초보 학습자도 알고리즘의 설계와 구현을 쉽게 연결할 수 있도록 돕는다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.</a:t>
              </a:r>
              <a:endParaRPr lang="en-US" sz="2000" b="0" i="0" u="none" strike="noStrike" dirty="0">
                <a:solidFill>
                  <a:srgbClr val="323232"/>
                </a:solidFill>
                <a:latin typeface="Pretendard Regular"/>
              </a:endParaRPr>
            </a:p>
          </p:txBody>
        </p:sp>
        <p:pic>
          <p:nvPicPr>
            <p:cNvPr id="18" name="Picture 12" descr="배지 단색으로 채워진">
              <a:extLst>
                <a:ext uri="{FF2B5EF4-FFF2-40B4-BE49-F238E27FC236}">
                  <a16:creationId xmlns:a16="http://schemas.microsoft.com/office/drawing/2014/main" id="{01EFDD88-4FB3-C58C-21BE-62EE57026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733320" y="6555874"/>
              <a:ext cx="444500" cy="4445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B5D0BA-7A2A-1C23-F8F6-F7C885C6B521}"/>
              </a:ext>
            </a:extLst>
          </p:cNvPr>
          <p:cNvGrpSpPr/>
          <p:nvPr/>
        </p:nvGrpSpPr>
        <p:grpSpPr>
          <a:xfrm>
            <a:off x="9283700" y="7837237"/>
            <a:ext cx="7251700" cy="1079500"/>
            <a:chOff x="9283700" y="7569200"/>
            <a:chExt cx="7251700" cy="1079500"/>
          </a:xfrm>
        </p:grpSpPr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id="{B861E4E5-00C9-8439-87EC-27D357BF5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83700" y="7569200"/>
              <a:ext cx="7251700" cy="1079500"/>
            </a:xfrm>
            <a:prstGeom prst="rect">
              <a:avLst/>
            </a:prstGeom>
          </p:spPr>
        </p:pic>
        <p:sp>
          <p:nvSpPr>
            <p:cNvPr id="23" name="TextBox 26">
              <a:extLst>
                <a:ext uri="{FF2B5EF4-FFF2-40B4-BE49-F238E27FC236}">
                  <a16:creationId xmlns:a16="http://schemas.microsoft.com/office/drawing/2014/main" id="{ACC9F7C1-FE8F-B4B6-2D4D-449D19DD8A03}"/>
                </a:ext>
              </a:extLst>
            </p:cNvPr>
            <p:cNvSpPr txBox="1"/>
            <p:nvPr/>
          </p:nvSpPr>
          <p:spPr>
            <a:xfrm>
              <a:off x="10366542" y="7797800"/>
              <a:ext cx="57531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시스템은 생성된 </a:t>
              </a:r>
              <a:r>
                <a:rPr lang="ko-KR" altLang="en-US" sz="2000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플로우차트를</a:t>
              </a:r>
              <a:r>
                <a:rPr lang="ko-KR" altLang="en-US" sz="2000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검증하며</a:t>
              </a:r>
              <a:r>
                <a:rPr lang="en-US" altLang="ko-KR" sz="2000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, </a:t>
              </a:r>
              <a:r>
                <a:rPr lang="ko-KR" altLang="en-US" sz="2000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논리적 오류나 불필요한 복잡성을 자동으로 지적한다</a:t>
              </a:r>
              <a:r>
                <a:rPr lang="en-US" altLang="ko-KR" sz="2000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.</a:t>
              </a:r>
              <a:endParaRPr lang="en-US" sz="2000" b="0" i="0" u="none" strike="noStrike" dirty="0">
                <a:solidFill>
                  <a:srgbClr val="323232"/>
                </a:solidFill>
                <a:latin typeface="Pretendard Regular"/>
              </a:endParaRPr>
            </a:p>
          </p:txBody>
        </p:sp>
        <p:pic>
          <p:nvPicPr>
            <p:cNvPr id="24" name="Picture 12" descr="배지 3 단색으로 채워진">
              <a:extLst>
                <a:ext uri="{FF2B5EF4-FFF2-40B4-BE49-F238E27FC236}">
                  <a16:creationId xmlns:a16="http://schemas.microsoft.com/office/drawing/2014/main" id="{A9A70421-FE18-9B18-66F9-22158B8D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740900" y="7899400"/>
              <a:ext cx="444500" cy="444500"/>
            </a:xfrm>
            <a:prstGeom prst="rect">
              <a:avLst/>
            </a:prstGeom>
          </p:spPr>
        </p:pic>
      </p:grpSp>
      <p:sp>
        <p:nvSpPr>
          <p:cNvPr id="29" name="TextBox 21">
            <a:extLst>
              <a:ext uri="{FF2B5EF4-FFF2-40B4-BE49-F238E27FC236}">
                <a16:creationId xmlns:a16="http://schemas.microsoft.com/office/drawing/2014/main" id="{8959A4EA-5054-A747-56C2-BC7B8D22E247}"/>
              </a:ext>
            </a:extLst>
          </p:cNvPr>
          <p:cNvSpPr txBox="1"/>
          <p:nvPr/>
        </p:nvSpPr>
        <p:spPr>
          <a:xfrm>
            <a:off x="9321800" y="4533900"/>
            <a:ext cx="5994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err="1">
                <a:solidFill>
                  <a:srgbClr val="323232"/>
                </a:solidFill>
                <a:ea typeface="Pretendard Medium"/>
              </a:rPr>
              <a:t>차별점</a:t>
            </a:r>
            <a:r>
              <a:rPr lang="ko-KR" altLang="en-US" sz="2800" b="0" i="0" u="none" strike="noStrike" dirty="0">
                <a:solidFill>
                  <a:srgbClr val="323232"/>
                </a:solidFill>
                <a:ea typeface="Pretendard Medium"/>
              </a:rPr>
              <a:t> 및 기대효과</a:t>
            </a:r>
            <a:endParaRPr lang="ko-KR" sz="2800" b="0" i="0" u="none" strike="noStrike" dirty="0">
              <a:solidFill>
                <a:srgbClr val="323232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9112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700" y="2705100"/>
            <a:ext cx="1714500" cy="134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102100"/>
            <a:ext cx="147828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52600" y="2844800"/>
            <a:ext cx="72390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700" b="0" i="0" u="none" strike="noStrike" spc="-200">
                <a:solidFill>
                  <a:srgbClr val="323232"/>
                </a:solidFill>
                <a:latin typeface="210 Gaeseongsidae Regular"/>
              </a:rPr>
              <a:t>INDEX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5588000"/>
            <a:ext cx="70993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5575300"/>
            <a:ext cx="7099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400" y="4686300"/>
            <a:ext cx="444500" cy="368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27200" y="4686300"/>
            <a:ext cx="901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5350F"/>
                </a:solidFill>
                <a:latin typeface="Pretendard Medium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7800" y="4660900"/>
            <a:ext cx="5321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 err="1">
                <a:solidFill>
                  <a:srgbClr val="323232"/>
                </a:solidFill>
                <a:latin typeface="Pretendard Medium" panose="020B0600000101010101" charset="-127"/>
                <a:ea typeface="Pretendard Medium" panose="020B0600000101010101" charset="-127"/>
              </a:rPr>
              <a:t>CodeBuddy</a:t>
            </a:r>
            <a:r>
              <a:rPr lang="ko-KR" altLang="en-US" sz="2200" dirty="0">
                <a:solidFill>
                  <a:srgbClr val="323232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endParaRPr lang="ko-KR" sz="2200" b="0" i="0" u="none" strike="noStrike" dirty="0">
              <a:solidFill>
                <a:srgbClr val="32323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3600" y="4673600"/>
            <a:ext cx="444500" cy="368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423400" y="4686300"/>
            <a:ext cx="901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5350F"/>
                </a:solidFill>
                <a:latin typeface="Pretendard Medium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14000" y="4660900"/>
            <a:ext cx="5321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323232"/>
                </a:solidFill>
                <a:ea typeface="Pretendard Medium"/>
              </a:rPr>
              <a:t>시스템 구조와 구현</a:t>
            </a:r>
            <a:endParaRPr lang="ko-KR" sz="2200" b="0" i="0" u="none" strike="noStrike" dirty="0">
              <a:solidFill>
                <a:srgbClr val="323232"/>
              </a:solidFill>
              <a:ea typeface="Pretendard Medium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7023100"/>
            <a:ext cx="70993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6100" y="7023100"/>
            <a:ext cx="70993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700" y="6121400"/>
            <a:ext cx="444500" cy="368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27200" y="6134100"/>
            <a:ext cx="901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5350F"/>
                </a:solidFill>
                <a:latin typeface="Pretendard Medium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17800" y="6108700"/>
            <a:ext cx="5321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323232"/>
                </a:solidFill>
                <a:ea typeface="Pretendard Medium"/>
              </a:rPr>
              <a:t>핵심 동작 시나리오</a:t>
            </a:r>
            <a:endParaRPr lang="ko-KR" sz="2200" b="0" i="0" u="none" strike="noStrike" dirty="0">
              <a:solidFill>
                <a:srgbClr val="323232"/>
              </a:solidFill>
              <a:ea typeface="Pretendard Medium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0900" y="6121400"/>
            <a:ext cx="444500" cy="368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423400" y="6121400"/>
            <a:ext cx="901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5350F"/>
                </a:solidFill>
                <a:latin typeface="Pretendard Medium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14000" y="6096000"/>
            <a:ext cx="5321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323232"/>
                </a:solidFill>
                <a:latin typeface="Pretendard Medium"/>
                <a:ea typeface="Pretendard Medium"/>
              </a:rPr>
              <a:t>결론 및 기대효과</a:t>
            </a:r>
            <a:r>
              <a:rPr lang="en-US" sz="2200" b="0" i="0" u="none" strike="noStrike" dirty="0">
                <a:solidFill>
                  <a:srgbClr val="323232"/>
                </a:solidFill>
                <a:latin typeface="Pretendard Medium"/>
              </a:rPr>
              <a:t>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8470900"/>
            <a:ext cx="70993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400" y="7569200"/>
            <a:ext cx="444500" cy="368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727200" y="7569200"/>
            <a:ext cx="901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5350F"/>
                </a:solidFill>
                <a:latin typeface="Pretendard Medium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717800" y="7543800"/>
            <a:ext cx="5321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323232"/>
                </a:solidFill>
                <a:ea typeface="Pretendard Medium"/>
              </a:rPr>
              <a:t>핵심 기능</a:t>
            </a:r>
            <a:endParaRPr lang="ko-KR" sz="2200" b="0" i="0" u="none" strike="noStrike" dirty="0">
              <a:solidFill>
                <a:srgbClr val="323232"/>
              </a:solidFill>
              <a:ea typeface="Pretendard Medium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C137A3B9-CA6F-F856-5539-E6A9A5A23B45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00" y="2146300"/>
            <a:ext cx="3136900" cy="231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3987800"/>
            <a:ext cx="129413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5100" y="3060700"/>
            <a:ext cx="381000" cy="381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39900" y="2438400"/>
            <a:ext cx="12052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3</a:t>
            </a:r>
            <a:r>
              <a:rPr lang="en-US" sz="5600" b="0" i="0" u="none" strike="noStrike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. </a:t>
            </a:r>
            <a:r>
              <a:rPr lang="ko-KR" altLang="en-US" sz="5600" b="0" i="0" u="none" strike="noStrike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실시간 코드 시뮬레이션과 코드 검증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5563169-BA1D-A6C1-293B-5CB4E0D8328A}"/>
              </a:ext>
            </a:extLst>
          </p:cNvPr>
          <p:cNvGrpSpPr/>
          <p:nvPr/>
        </p:nvGrpSpPr>
        <p:grpSpPr>
          <a:xfrm>
            <a:off x="9271000" y="5195637"/>
            <a:ext cx="7277100" cy="1079500"/>
            <a:chOff x="9271000" y="4927600"/>
            <a:chExt cx="7277100" cy="10795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71000" y="4927600"/>
              <a:ext cx="7277100" cy="1079500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A489316-8BA7-01DE-E04C-482D8B949273}"/>
                </a:ext>
              </a:extLst>
            </p:cNvPr>
            <p:cNvGrpSpPr/>
            <p:nvPr/>
          </p:nvGrpSpPr>
          <p:grpSpPr>
            <a:xfrm>
              <a:off x="9740900" y="5168900"/>
              <a:ext cx="6375400" cy="584200"/>
              <a:chOff x="9740900" y="5238750"/>
              <a:chExt cx="6375400" cy="584200"/>
            </a:xfrm>
          </p:grpSpPr>
          <p:pic>
            <p:nvPicPr>
              <p:cNvPr id="12" name="Picture 12" descr="배지 1 단색으로 채워진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9740900" y="5302250"/>
                <a:ext cx="444500" cy="444500"/>
              </a:xfrm>
              <a:prstGeom prst="rect">
                <a:avLst/>
              </a:prstGeom>
            </p:spPr>
          </p:pic>
          <p:sp>
            <p:nvSpPr>
              <p:cNvPr id="25" name="TextBox 25"/>
              <p:cNvSpPr txBox="1"/>
              <p:nvPr/>
            </p:nvSpPr>
            <p:spPr>
              <a:xfrm>
                <a:off x="10350500" y="5238750"/>
                <a:ext cx="5765800" cy="584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0" i="0" u="none" strike="noStrike" dirty="0">
                    <a:solidFill>
                      <a:srgbClr val="323232"/>
                    </a:solidFill>
                    <a:ea typeface="Pretendard Regular"/>
                  </a:rPr>
                  <a:t>학습자가 해당 </a:t>
                </a:r>
                <a:r>
                  <a:rPr lang="ko-KR" altLang="en-US" sz="2000" b="0" i="0" u="none" strike="noStrike" dirty="0" err="1">
                    <a:solidFill>
                      <a:srgbClr val="323232"/>
                    </a:solidFill>
                    <a:ea typeface="Pretendard Regular"/>
                  </a:rPr>
                  <a:t>플로우차트가</a:t>
                </a:r>
                <a:r>
                  <a:rPr lang="ko-KR" altLang="en-US" sz="2000" b="0" i="0" u="none" strike="noStrike" dirty="0">
                    <a:solidFill>
                      <a:srgbClr val="323232"/>
                    </a:solidFill>
                    <a:ea typeface="Pretendard Regular"/>
                  </a:rPr>
                  <a:t> 어떤 식으로 작동하는지 시각적으로 확인하여 직관적으로 이해할 수 있다</a:t>
                </a:r>
                <a:r>
                  <a:rPr lang="en-US" altLang="ko-KR" sz="2000" b="0" i="0" u="none" strike="noStrike" dirty="0">
                    <a:solidFill>
                      <a:srgbClr val="323232"/>
                    </a:solidFill>
                    <a:ea typeface="Pretendard Regular"/>
                  </a:rPr>
                  <a:t>.</a:t>
                </a:r>
                <a:endParaRPr lang="ko-KR" sz="2000" b="0" i="0" u="none" strike="noStrike" dirty="0">
                  <a:solidFill>
                    <a:srgbClr val="323232"/>
                  </a:solidFill>
                  <a:ea typeface="Pretendard Regular"/>
                </a:endParaRPr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0363200" y="7924800"/>
            <a:ext cx="5753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000" b="0" i="0" u="none" strike="noStrike" dirty="0">
              <a:solidFill>
                <a:srgbClr val="323232"/>
              </a:solidFill>
              <a:latin typeface="Pretendard Regular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E9928685-3CDD-1441-ABF6-8AF88F5FC35C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30" name="그림 29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80556B1B-9064-D983-FF1A-77E644429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4292600"/>
            <a:ext cx="6913920" cy="4927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C4841C42-2439-F694-359F-52D535860D20}"/>
              </a:ext>
            </a:extLst>
          </p:cNvPr>
          <p:cNvGrpSpPr/>
          <p:nvPr/>
        </p:nvGrpSpPr>
        <p:grpSpPr>
          <a:xfrm>
            <a:off x="9283700" y="6516437"/>
            <a:ext cx="7251700" cy="1079500"/>
            <a:chOff x="9283700" y="6248400"/>
            <a:chExt cx="7251700" cy="10795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83700" y="6248400"/>
              <a:ext cx="7251700" cy="10795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0363200" y="6464300"/>
              <a:ext cx="57531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챗봇의</a:t>
              </a:r>
              <a:r>
                <a:rPr lang="ko-KR" altLang="en-US" sz="2000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피드백을 통해 오류를 발견하고 수정하는 디버깅 능력을 향상시킬 수 있다</a:t>
              </a:r>
              <a:r>
                <a:rPr lang="en-US" altLang="ko-KR" sz="2000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.</a:t>
              </a:r>
              <a:endParaRPr lang="en-US" sz="2000" b="0" i="0" u="none" strike="noStrike" dirty="0">
                <a:solidFill>
                  <a:srgbClr val="323232"/>
                </a:solidFill>
                <a:latin typeface="Pretendard Regular"/>
              </a:endParaRPr>
            </a:p>
          </p:txBody>
        </p:sp>
        <p:pic>
          <p:nvPicPr>
            <p:cNvPr id="33" name="Picture 12" descr="배지 단색으로 채워진">
              <a:extLst>
                <a:ext uri="{FF2B5EF4-FFF2-40B4-BE49-F238E27FC236}">
                  <a16:creationId xmlns:a16="http://schemas.microsoft.com/office/drawing/2014/main" id="{94D6D60F-AB6A-F646-A2D4-A23CDAD30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733320" y="6555874"/>
              <a:ext cx="444500" cy="4445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6C4AEE1-A2DA-AA70-C915-03EE3C05525F}"/>
              </a:ext>
            </a:extLst>
          </p:cNvPr>
          <p:cNvGrpSpPr/>
          <p:nvPr/>
        </p:nvGrpSpPr>
        <p:grpSpPr>
          <a:xfrm>
            <a:off x="9283700" y="7837237"/>
            <a:ext cx="7251700" cy="1079500"/>
            <a:chOff x="9283700" y="7569200"/>
            <a:chExt cx="7251700" cy="10795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83700" y="7569200"/>
              <a:ext cx="7251700" cy="1079500"/>
            </a:xfrm>
            <a:prstGeom prst="rect">
              <a:avLst/>
            </a:prstGeom>
          </p:spPr>
        </p:pic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9717271C-27FE-1B13-6CCE-6A5AC67E07C5}"/>
                </a:ext>
              </a:extLst>
            </p:cNvPr>
            <p:cNvSpPr txBox="1"/>
            <p:nvPr/>
          </p:nvSpPr>
          <p:spPr>
            <a:xfrm>
              <a:off x="10366542" y="7797800"/>
              <a:ext cx="57531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코드 최적화와 논리적 사고력을 동시에 발전시킬 수 있다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.</a:t>
              </a:r>
              <a:endParaRPr lang="en-US" sz="2000" b="0" i="0" u="none" strike="noStrike" dirty="0">
                <a:solidFill>
                  <a:srgbClr val="323232"/>
                </a:solidFill>
                <a:latin typeface="Pretendard Regular"/>
              </a:endParaRPr>
            </a:p>
          </p:txBody>
        </p:sp>
        <p:pic>
          <p:nvPicPr>
            <p:cNvPr id="34" name="Picture 12" descr="배지 3 단색으로 채워진">
              <a:extLst>
                <a:ext uri="{FF2B5EF4-FFF2-40B4-BE49-F238E27FC236}">
                  <a16:creationId xmlns:a16="http://schemas.microsoft.com/office/drawing/2014/main" id="{9997F800-9B9D-F794-666B-D625CB38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740900" y="7899400"/>
              <a:ext cx="444500" cy="444500"/>
            </a:xfrm>
            <a:prstGeom prst="rect">
              <a:avLst/>
            </a:prstGeom>
          </p:spPr>
        </p:pic>
      </p:grpSp>
      <p:sp>
        <p:nvSpPr>
          <p:cNvPr id="38" name="TextBox 21">
            <a:extLst>
              <a:ext uri="{FF2B5EF4-FFF2-40B4-BE49-F238E27FC236}">
                <a16:creationId xmlns:a16="http://schemas.microsoft.com/office/drawing/2014/main" id="{6D4F9D75-F8DD-0BB8-A059-DD6F04110238}"/>
              </a:ext>
            </a:extLst>
          </p:cNvPr>
          <p:cNvSpPr txBox="1"/>
          <p:nvPr/>
        </p:nvSpPr>
        <p:spPr>
          <a:xfrm>
            <a:off x="9321800" y="4533900"/>
            <a:ext cx="5994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err="1">
                <a:solidFill>
                  <a:srgbClr val="323232"/>
                </a:solidFill>
                <a:ea typeface="Pretendard Medium"/>
              </a:rPr>
              <a:t>차별점</a:t>
            </a:r>
            <a:r>
              <a:rPr lang="ko-KR" altLang="en-US" sz="2800" b="0" i="0" u="none" strike="noStrike" dirty="0">
                <a:solidFill>
                  <a:srgbClr val="323232"/>
                </a:solidFill>
                <a:ea typeface="Pretendard Medium"/>
              </a:rPr>
              <a:t> 및 기대효과</a:t>
            </a:r>
            <a:endParaRPr lang="ko-KR" sz="2800" b="0" i="0" u="none" strike="noStrike" dirty="0">
              <a:solidFill>
                <a:srgbClr val="323232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1EBE91-61FA-C70B-1122-0ECF51C4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D0A6B1-B64C-5F73-A504-3C7F558C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685800"/>
            <a:ext cx="16954500" cy="89154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16E579CA-3E26-72FB-7311-459E228B10FB}"/>
              </a:ext>
            </a:extLst>
          </p:cNvPr>
          <p:cNvSpPr txBox="1"/>
          <p:nvPr/>
        </p:nvSpPr>
        <p:spPr>
          <a:xfrm>
            <a:off x="1752600" y="3070726"/>
            <a:ext cx="6477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b="0" i="0" u="none" strike="noStrike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테스팅 방법</a:t>
            </a:r>
            <a:endParaRPr lang="en-US" altLang="ko-KR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CEFE2AF9-BC97-5A9D-56E6-90FBAEDD90B5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F69DEB-F9B2-CE73-7838-0B9F1BF4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938" y="2933700"/>
            <a:ext cx="7840162" cy="562251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F2FC3B0-2388-2154-4BDF-736415F9C475}"/>
              </a:ext>
            </a:extLst>
          </p:cNvPr>
          <p:cNvSpPr txBox="1"/>
          <p:nvPr/>
        </p:nvSpPr>
        <p:spPr>
          <a:xfrm>
            <a:off x="1739900" y="4114800"/>
            <a:ext cx="64770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400" b="0" i="0" u="none" strike="noStrike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Code</a:t>
            </a:r>
            <a:r>
              <a:rPr lang="en-US" sz="54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 to Flowchart</a:t>
            </a:r>
            <a:endParaRPr lang="en-US" sz="5400" b="0" i="0" u="none" strike="noStrike" spc="-200" dirty="0">
              <a:solidFill>
                <a:schemeClr val="tx1">
                  <a:lumMod val="65000"/>
                  <a:lumOff val="35000"/>
                </a:schemeClr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7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A8511-1B17-51F5-A355-591AA451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61A5D3-2A0D-379B-0860-8672320A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1E4A8322-94E8-4F4A-31B1-2CC3AF79EE50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057649F1-CF27-883E-02AF-9E48FC37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4" t="1486" r="1336" b="1061"/>
          <a:stretch/>
        </p:blipFill>
        <p:spPr>
          <a:xfrm>
            <a:off x="1295400" y="3352800"/>
            <a:ext cx="5562600" cy="58293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BF5DE483-40FC-B858-CE85-34B5D8F84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225800"/>
            <a:ext cx="9372600" cy="787400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78D0E73F-3909-956B-053E-B81F9C953A25}"/>
              </a:ext>
            </a:extLst>
          </p:cNvPr>
          <p:cNvSpPr txBox="1"/>
          <p:nvPr/>
        </p:nvSpPr>
        <p:spPr>
          <a:xfrm>
            <a:off x="7493000" y="4000500"/>
            <a:ext cx="89281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7700"/>
              </a:lnSpc>
            </a:pP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함수는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먼저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테스트용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Python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코드를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문자열로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정의합니다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이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코드는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간단한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조건문과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반복문을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포함합니다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0C7416A0-C601-ECD0-3C35-ED4386FA9DC5}"/>
              </a:ext>
            </a:extLst>
          </p:cNvPr>
          <p:cNvSpPr txBox="1"/>
          <p:nvPr/>
        </p:nvSpPr>
        <p:spPr>
          <a:xfrm>
            <a:off x="7493000" y="3352800"/>
            <a:ext cx="8928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테스트</a:t>
            </a:r>
            <a:r>
              <a:rPr lang="en-US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</a:t>
            </a:r>
            <a:r>
              <a:rPr lang="en-US" altLang="ko-KR" sz="2400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초기화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25B69140-682C-AC98-4211-DE3AC6AB2938}"/>
              </a:ext>
            </a:extLst>
          </p:cNvPr>
          <p:cNvSpPr txBox="1"/>
          <p:nvPr/>
        </p:nvSpPr>
        <p:spPr>
          <a:xfrm>
            <a:off x="1536700" y="2324100"/>
            <a:ext cx="5080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300" dirty="0" err="1">
                <a:solidFill>
                  <a:srgbClr val="202020"/>
                </a:solidFill>
                <a:latin typeface="Pretendard Medium" panose="020B0600000101010101" charset="-127"/>
                <a:ea typeface="Pretendard Medium" panose="020B0600000101010101" charset="-127"/>
              </a:rPr>
              <a:t>test_ast_analysis</a:t>
            </a:r>
            <a:r>
              <a:rPr lang="en-US" sz="4000" b="0" i="0" u="none" strike="noStrike" spc="-300" dirty="0">
                <a:solidFill>
                  <a:srgbClr val="202020"/>
                </a:solidFill>
                <a:latin typeface="Pretendard Medium" panose="020B0600000101010101" charset="-127"/>
                <a:ea typeface="Pretendard Medium" panose="020B0600000101010101" charset="-127"/>
              </a:rPr>
              <a:t>( ) </a:t>
            </a:r>
            <a:r>
              <a:rPr lang="ko-KR" sz="4000" b="0" i="0" u="none" strike="noStrike" spc="-300" dirty="0">
                <a:solidFill>
                  <a:srgbClr val="202020"/>
                </a:solidFill>
                <a:latin typeface="Pretendard Medium" panose="020B0600000101010101" charset="-127"/>
                <a:ea typeface="Pretendard Medium" panose="020B0600000101010101" charset="-127"/>
              </a:rPr>
              <a:t>함수</a:t>
            </a:r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F6417260-0F9F-5EB9-A239-ED6A0EB8E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7353300"/>
            <a:ext cx="9372600" cy="787400"/>
          </a:xfrm>
          <a:prstGeom prst="rect">
            <a:avLst/>
          </a:prstGeom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02017F8C-4F5D-6D89-1957-FC5D9E557DAE}"/>
              </a:ext>
            </a:extLst>
          </p:cNvPr>
          <p:cNvSpPr txBox="1"/>
          <p:nvPr/>
        </p:nvSpPr>
        <p:spPr>
          <a:xfrm>
            <a:off x="7480300" y="8128000"/>
            <a:ext cx="89281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7700"/>
              </a:lnSpc>
            </a:pP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식별된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블록의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수가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예상과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일치하는지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확인하고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테스트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통과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여부를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출력합니다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이는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AST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분석의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정확성을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검증합니다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01E550CE-BCF7-E12D-FC30-75AB9D22F9D4}"/>
              </a:ext>
            </a:extLst>
          </p:cNvPr>
          <p:cNvSpPr txBox="1"/>
          <p:nvPr/>
        </p:nvSpPr>
        <p:spPr>
          <a:xfrm>
            <a:off x="7480300" y="7480300"/>
            <a:ext cx="8928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검증</a:t>
            </a:r>
            <a:r>
              <a:rPr lang="en-US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</a:t>
            </a:r>
            <a:r>
              <a:rPr lang="en-US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</a:t>
            </a:r>
            <a:r>
              <a:rPr lang="en-US" alt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출력</a:t>
            </a:r>
          </a:p>
        </p:txBody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4ABF19E9-C241-1CE0-42D9-E1AD079CC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5283200"/>
            <a:ext cx="9372600" cy="787400"/>
          </a:xfrm>
          <a:prstGeom prst="rect">
            <a:avLst/>
          </a:prstGeom>
        </p:spPr>
      </p:pic>
      <p:sp>
        <p:nvSpPr>
          <p:cNvPr id="33" name="TextBox 17">
            <a:extLst>
              <a:ext uri="{FF2B5EF4-FFF2-40B4-BE49-F238E27FC236}">
                <a16:creationId xmlns:a16="http://schemas.microsoft.com/office/drawing/2014/main" id="{3B06DC24-5EFE-E67D-54B3-23B52EA927C8}"/>
              </a:ext>
            </a:extLst>
          </p:cNvPr>
          <p:cNvSpPr txBox="1"/>
          <p:nvPr/>
        </p:nvSpPr>
        <p:spPr>
          <a:xfrm>
            <a:off x="7480300" y="6057900"/>
            <a:ext cx="89281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7700"/>
              </a:lnSpc>
            </a:pP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AST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모듈을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사용하여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테스트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코드를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파싱하고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트리를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순회하며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함수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정의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조건문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sz="2200" b="0" i="0" u="none" strike="noStrike" spc="-100" dirty="0" err="1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반복문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등의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주요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구조를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식별합니다</a:t>
            </a:r>
            <a:r>
              <a:rPr lang="en-US" sz="2200" b="0" i="0" u="none" strike="noStrike" spc="-100" dirty="0">
                <a:solidFill>
                  <a:srgbClr val="202020">
                    <a:alpha val="7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C624A302-E4E7-61A1-918E-C52094B1BACC}"/>
              </a:ext>
            </a:extLst>
          </p:cNvPr>
          <p:cNvSpPr txBox="1"/>
          <p:nvPr/>
        </p:nvSpPr>
        <p:spPr>
          <a:xfrm>
            <a:off x="7480300" y="5422900"/>
            <a:ext cx="8928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AST  </a:t>
            </a:r>
            <a:r>
              <a:rPr 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파싱</a:t>
            </a:r>
            <a:r>
              <a:rPr lang="en-US" alt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</a:t>
            </a:r>
            <a:r>
              <a:rPr lang="en-US" alt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400" b="0" i="0" u="none" strike="noStrike" spc="-300" dirty="0">
                <a:solidFill>
                  <a:srgbClr val="20202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4979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F7405-2DCE-62AA-1662-619BE9A1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6981B8-6139-1682-7ECF-2193D82C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553A46AF-F925-FF1B-BBB2-27A840C1EB0B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5D37B5C5-1A88-0015-5597-98F4F5EA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3225800"/>
            <a:ext cx="5702300" cy="5981700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5D67484C-AAF7-9AAE-4B82-2B797329F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225800"/>
            <a:ext cx="9372600" cy="787400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C488513-ED0F-78C2-9388-EAA7C2401EF1}"/>
              </a:ext>
            </a:extLst>
          </p:cNvPr>
          <p:cNvSpPr txBox="1"/>
          <p:nvPr/>
        </p:nvSpPr>
        <p:spPr>
          <a:xfrm>
            <a:off x="7937500" y="4178300"/>
            <a:ext cx="89281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7700"/>
              </a:lnSpc>
            </a:pP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함수는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먼저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테스트용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Python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코드를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문자열로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정의합니다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.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이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코드는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간단한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조건문과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반복문을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포함합니다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.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50C0A93-35CF-A963-0D42-886B68912887}"/>
              </a:ext>
            </a:extLst>
          </p:cNvPr>
          <p:cNvSpPr txBox="1"/>
          <p:nvPr/>
        </p:nvSpPr>
        <p:spPr>
          <a:xfrm>
            <a:off x="7493000" y="3352800"/>
            <a:ext cx="8928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300">
                <a:solidFill>
                  <a:srgbClr val="202020"/>
                </a:solidFill>
                <a:ea typeface="S-Core Dream 5 Medium"/>
              </a:rPr>
              <a:t>테스트</a:t>
            </a:r>
            <a:r>
              <a:rPr lang="en-US" sz="2400" b="0" i="0" u="none" strike="noStrike" spc="-300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2400" b="0" i="0" u="none" strike="noStrike" spc="-300">
                <a:solidFill>
                  <a:srgbClr val="202020"/>
                </a:solidFill>
                <a:ea typeface="S-Core Dream 5 Medium"/>
              </a:rPr>
              <a:t>코드</a:t>
            </a:r>
            <a:r>
              <a:rPr lang="en-US" sz="2400" b="0" i="0" u="none" strike="noStrike" spc="-300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2400" b="0" i="0" u="none" strike="noStrike" spc="-300">
                <a:solidFill>
                  <a:srgbClr val="202020"/>
                </a:solidFill>
                <a:ea typeface="S-Core Dream 5 Medium"/>
              </a:rPr>
              <a:t>초기화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5D266F0F-97D8-7F09-49BF-080FBE8FBB6A}"/>
              </a:ext>
            </a:extLst>
          </p:cNvPr>
          <p:cNvSpPr txBox="1"/>
          <p:nvPr/>
        </p:nvSpPr>
        <p:spPr>
          <a:xfrm>
            <a:off x="1625600" y="2171700"/>
            <a:ext cx="1503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300">
                <a:solidFill>
                  <a:srgbClr val="202020"/>
                </a:solidFill>
                <a:latin typeface="S-Core Dream 5 Medium"/>
              </a:rPr>
              <a:t>test_ast_analysis() </a:t>
            </a:r>
            <a:r>
              <a:rPr lang="ko-KR" sz="4000" b="0" i="0" u="none" strike="noStrike" spc="-300">
                <a:solidFill>
                  <a:srgbClr val="202020"/>
                </a:solidFill>
                <a:ea typeface="S-Core Dream 5 Medium"/>
              </a:rPr>
              <a:t>함수</a:t>
            </a:r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FBD47B54-5E4C-C55A-B65C-47CE379CA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7353300"/>
            <a:ext cx="9372600" cy="787400"/>
          </a:xfrm>
          <a:prstGeom prst="rect">
            <a:avLst/>
          </a:prstGeom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336E25E6-8F2F-1515-9A99-8741F9A6D499}"/>
              </a:ext>
            </a:extLst>
          </p:cNvPr>
          <p:cNvSpPr txBox="1"/>
          <p:nvPr/>
        </p:nvSpPr>
        <p:spPr>
          <a:xfrm>
            <a:off x="7480300" y="8305800"/>
            <a:ext cx="89281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7700"/>
              </a:lnSpc>
            </a:pP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식별된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코드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블록의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수가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예상과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일치하는지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확인하고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,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테스트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통과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여부를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출력합니다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.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이는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AST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분석의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정확성을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검증합니다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.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B9D8523A-F93A-3216-B1F4-1750F5A45207}"/>
              </a:ext>
            </a:extLst>
          </p:cNvPr>
          <p:cNvSpPr txBox="1"/>
          <p:nvPr/>
        </p:nvSpPr>
        <p:spPr>
          <a:xfrm>
            <a:off x="7924800" y="7480300"/>
            <a:ext cx="8928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300">
                <a:solidFill>
                  <a:srgbClr val="202020"/>
                </a:solidFill>
                <a:ea typeface="S-Core Dream 5 Medium"/>
              </a:rPr>
              <a:t>검증</a:t>
            </a:r>
            <a:r>
              <a:rPr lang="en-US" sz="2400" b="0" i="0" u="none" strike="noStrike" spc="-300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2400" b="0" i="0" u="none" strike="noStrike" spc="-300">
                <a:solidFill>
                  <a:srgbClr val="202020"/>
                </a:solidFill>
                <a:ea typeface="S-Core Dream 5 Medium"/>
              </a:rPr>
              <a:t>및</a:t>
            </a:r>
            <a:r>
              <a:rPr lang="en-US" sz="2400" b="0" i="0" u="none" strike="noStrike" spc="-300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2400" b="0" i="0" u="none" strike="noStrike" spc="-300">
                <a:solidFill>
                  <a:srgbClr val="202020"/>
                </a:solidFill>
                <a:ea typeface="S-Core Dream 5 Medium"/>
              </a:rPr>
              <a:t>결과</a:t>
            </a:r>
            <a:r>
              <a:rPr lang="en-US" sz="2400" b="0" i="0" u="none" strike="noStrike" spc="-300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2400" b="0" i="0" u="none" strike="noStrike" spc="-300">
                <a:solidFill>
                  <a:srgbClr val="202020"/>
                </a:solidFill>
                <a:ea typeface="S-Core Dream 5 Medium"/>
              </a:rPr>
              <a:t>출력</a:t>
            </a:r>
          </a:p>
        </p:txBody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664BE3B8-E3D2-80B2-0FC3-5FAABCBDC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5283200"/>
            <a:ext cx="9372600" cy="787400"/>
          </a:xfrm>
          <a:prstGeom prst="rect">
            <a:avLst/>
          </a:prstGeom>
        </p:spPr>
      </p:pic>
      <p:sp>
        <p:nvSpPr>
          <p:cNvPr id="33" name="TextBox 17">
            <a:extLst>
              <a:ext uri="{FF2B5EF4-FFF2-40B4-BE49-F238E27FC236}">
                <a16:creationId xmlns:a16="http://schemas.microsoft.com/office/drawing/2014/main" id="{B5AC8F62-B559-38AC-5166-7295084B6797}"/>
              </a:ext>
            </a:extLst>
          </p:cNvPr>
          <p:cNvSpPr txBox="1"/>
          <p:nvPr/>
        </p:nvSpPr>
        <p:spPr>
          <a:xfrm>
            <a:off x="7924800" y="6235700"/>
            <a:ext cx="89281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7700"/>
              </a:lnSpc>
            </a:pP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AST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모듈을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사용하여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테스트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코드를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파싱하고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,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트리를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순회하며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함수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정의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,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조건문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,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반복문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등의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주요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구조를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 </a:t>
            </a:r>
            <a:r>
              <a:rPr lang="ko-KR" sz="2200" b="0" i="0" u="none" strike="noStrike" spc="-100">
                <a:solidFill>
                  <a:srgbClr val="202020">
                    <a:alpha val="70196"/>
                  </a:srgbClr>
                </a:solidFill>
                <a:ea typeface="S-Core Dream 3 Light"/>
              </a:rPr>
              <a:t>식별합니다</a:t>
            </a:r>
            <a:r>
              <a:rPr lang="en-US" sz="2200" b="0" i="0" u="none" strike="noStrike" spc="-100">
                <a:solidFill>
                  <a:srgbClr val="202020">
                    <a:alpha val="70196"/>
                  </a:srgbClr>
                </a:solidFill>
                <a:latin typeface="S-Core Dream 3 Light"/>
              </a:rPr>
              <a:t>.</a:t>
            </a: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388B5630-D077-70CF-8A50-9DFBE095A7F9}"/>
              </a:ext>
            </a:extLst>
          </p:cNvPr>
          <p:cNvSpPr txBox="1"/>
          <p:nvPr/>
        </p:nvSpPr>
        <p:spPr>
          <a:xfrm>
            <a:off x="7924800" y="5422900"/>
            <a:ext cx="8928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spc="-300">
                <a:solidFill>
                  <a:srgbClr val="202020"/>
                </a:solidFill>
                <a:latin typeface="S-Core Dream 5 Medium"/>
              </a:rPr>
              <a:t>AST </a:t>
            </a:r>
            <a:r>
              <a:rPr lang="ko-KR" sz="2400" b="0" i="0" u="none" strike="noStrike" spc="-300">
                <a:solidFill>
                  <a:srgbClr val="202020"/>
                </a:solidFill>
                <a:ea typeface="S-Core Dream 5 Medium"/>
              </a:rPr>
              <a:t>파싱</a:t>
            </a:r>
            <a:r>
              <a:rPr lang="en-US" sz="2400" b="0" i="0" u="none" strike="noStrike" spc="-300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2400" b="0" i="0" u="none" strike="noStrike" spc="-300">
                <a:solidFill>
                  <a:srgbClr val="202020"/>
                </a:solidFill>
                <a:ea typeface="S-Core Dream 5 Medium"/>
              </a:rPr>
              <a:t>및</a:t>
            </a:r>
            <a:r>
              <a:rPr lang="en-US" sz="2400" b="0" i="0" u="none" strike="noStrike" spc="-300">
                <a:solidFill>
                  <a:srgbClr val="202020"/>
                </a:solidFill>
                <a:latin typeface="S-Core Dream 5 Medium"/>
              </a:rPr>
              <a:t> </a:t>
            </a:r>
            <a:r>
              <a:rPr lang="ko-KR" sz="2400" b="0" i="0" u="none" strike="noStrike" spc="-300">
                <a:solidFill>
                  <a:srgbClr val="202020"/>
                </a:solidFill>
                <a:ea typeface="S-Core Dream 5 Medium"/>
              </a:rPr>
              <a:t>분석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72EE7-4052-ECEB-D2A5-78BBE5BE4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9029700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D0A892B2-172A-D5C8-07EE-562EAE204205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90CA79-62BC-D9E2-399C-1C1F7FD03F60}"/>
              </a:ext>
            </a:extLst>
          </p:cNvPr>
          <p:cNvGrpSpPr/>
          <p:nvPr/>
        </p:nvGrpSpPr>
        <p:grpSpPr>
          <a:xfrm>
            <a:off x="8294007" y="2782773"/>
            <a:ext cx="8610600" cy="6207124"/>
            <a:chOff x="8294007" y="2374900"/>
            <a:chExt cx="8610600" cy="6207124"/>
          </a:xfrm>
        </p:grpSpPr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9626F9A5-86E7-1820-8D06-B9665062C70C}"/>
                </a:ext>
              </a:extLst>
            </p:cNvPr>
            <p:cNvSpPr txBox="1"/>
            <p:nvPr/>
          </p:nvSpPr>
          <p:spPr>
            <a:xfrm>
              <a:off x="9248490" y="2374900"/>
              <a:ext cx="6701635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4000" b="0" i="0" u="none" strike="noStrike" spc="-300" dirty="0" err="1">
                  <a:solidFill>
                    <a:srgbClr val="20202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test_evaluate_importance</a:t>
              </a:r>
              <a:r>
                <a:rPr lang="en-US" sz="4000" b="0" i="0" u="none" strike="noStrike" spc="-300" dirty="0">
                  <a:solidFill>
                    <a:srgbClr val="20202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( ) </a:t>
              </a:r>
              <a:r>
                <a:rPr lang="ko-KR" sz="4000" b="0" i="0" u="none" strike="noStrike" spc="-300" dirty="0">
                  <a:solidFill>
                    <a:srgbClr val="20202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함수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104C77D-2C66-1B39-DB67-C8687C998B2B}"/>
                </a:ext>
              </a:extLst>
            </p:cNvPr>
            <p:cNvGrpSpPr/>
            <p:nvPr/>
          </p:nvGrpSpPr>
          <p:grpSpPr>
            <a:xfrm>
              <a:off x="8294007" y="3432175"/>
              <a:ext cx="8610600" cy="1600200"/>
              <a:chOff x="9271000" y="5167490"/>
              <a:chExt cx="7277100" cy="1079500"/>
            </a:xfrm>
          </p:grpSpPr>
          <p:pic>
            <p:nvPicPr>
              <p:cNvPr id="37" name="Picture 7">
                <a:extLst>
                  <a:ext uri="{FF2B5EF4-FFF2-40B4-BE49-F238E27FC236}">
                    <a16:creationId xmlns:a16="http://schemas.microsoft.com/office/drawing/2014/main" id="{63FE825C-4461-72F0-2981-E0BB7BF26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71000" y="5167490"/>
                <a:ext cx="7277100" cy="1079500"/>
              </a:xfrm>
              <a:prstGeom prst="rect">
                <a:avLst/>
              </a:prstGeom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4EF76FEB-9391-DEB0-A9F9-FB2E7915DD7D}"/>
                  </a:ext>
                </a:extLst>
              </p:cNvPr>
              <p:cNvGrpSpPr/>
              <p:nvPr/>
            </p:nvGrpSpPr>
            <p:grpSpPr>
              <a:xfrm>
                <a:off x="9575800" y="5321705"/>
                <a:ext cx="6540500" cy="758371"/>
                <a:chOff x="9575800" y="5391555"/>
                <a:chExt cx="6540500" cy="758371"/>
              </a:xfrm>
            </p:grpSpPr>
            <p:pic>
              <p:nvPicPr>
                <p:cNvPr id="39" name="Picture 12" descr="배지 1 단색으로 채워진">
                  <a:extLst>
                    <a:ext uri="{FF2B5EF4-FFF2-40B4-BE49-F238E27FC236}">
                      <a16:creationId xmlns:a16="http://schemas.microsoft.com/office/drawing/2014/main" id="{2FC35CBE-F2D6-02A0-E9A9-0DC94D66E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9575800" y="5542139"/>
                  <a:ext cx="609600" cy="444500"/>
                </a:xfrm>
                <a:prstGeom prst="rect">
                  <a:avLst/>
                </a:prstGeom>
              </p:spPr>
            </p:pic>
            <p:sp>
              <p:nvSpPr>
                <p:cNvPr id="40" name="TextBox 25">
                  <a:extLst>
                    <a:ext uri="{FF2B5EF4-FFF2-40B4-BE49-F238E27FC236}">
                      <a16:creationId xmlns:a16="http://schemas.microsoft.com/office/drawing/2014/main" id="{C74CEA02-8680-072D-4796-809E3770B766}"/>
                    </a:ext>
                  </a:extLst>
                </p:cNvPr>
                <p:cNvSpPr txBox="1"/>
                <p:nvPr/>
              </p:nvSpPr>
              <p:spPr>
                <a:xfrm>
                  <a:off x="10350500" y="5391555"/>
                  <a:ext cx="5765800" cy="75837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l">
                    <a:lnSpc>
                      <a:spcPct val="116199"/>
                    </a:lnSpc>
                  </a:pPr>
                  <a:r>
                    <a:rPr lang="ko-KR" altLang="en-US" sz="2000" b="1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호출 빈도 반영 테스트</a:t>
                  </a:r>
                  <a:br>
                    <a:rPr lang="en-US" altLang="ko-KR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</a:br>
                  <a:r>
                    <a:rPr lang="en-US" altLang="ko-KR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- </a:t>
                  </a:r>
                  <a:r>
                    <a:rPr lang="ko-KR" altLang="en-US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호출 빈도가 점수에 올바르게 반영되는지 확인</a:t>
                  </a:r>
                  <a:br>
                    <a:rPr lang="en-US" altLang="ko-KR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</a:br>
                  <a:r>
                    <a:rPr lang="en-US" altLang="ko-KR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- </a:t>
                  </a:r>
                  <a:r>
                    <a:rPr lang="ko-KR" altLang="en-US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기준</a:t>
                  </a:r>
                  <a:r>
                    <a:rPr lang="en-US" altLang="ko-KR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: </a:t>
                  </a:r>
                  <a:r>
                    <a:rPr lang="ko-KR" altLang="en-US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호출된 블록에는 </a:t>
                  </a:r>
                  <a:r>
                    <a:rPr lang="en-US" altLang="ko-KR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+2</a:t>
                  </a:r>
                  <a:r>
                    <a:rPr lang="ko-KR" altLang="en-US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점을 추가</a:t>
                  </a:r>
                  <a:endParaRPr lang="en-US" altLang="ko-KR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</p:grp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BBE3626-D8B1-3A58-1961-ADB4FEE62389}"/>
                </a:ext>
              </a:extLst>
            </p:cNvPr>
            <p:cNvGrpSpPr/>
            <p:nvPr/>
          </p:nvGrpSpPr>
          <p:grpSpPr>
            <a:xfrm>
              <a:off x="8309034" y="5184775"/>
              <a:ext cx="8580546" cy="1600200"/>
              <a:chOff x="9283700" y="6779585"/>
              <a:chExt cx="7251700" cy="1079500"/>
            </a:xfrm>
          </p:grpSpPr>
          <p:pic>
            <p:nvPicPr>
              <p:cNvPr id="42" name="Picture 9">
                <a:extLst>
                  <a:ext uri="{FF2B5EF4-FFF2-40B4-BE49-F238E27FC236}">
                    <a16:creationId xmlns:a16="http://schemas.microsoft.com/office/drawing/2014/main" id="{F064AF14-94A5-7E8E-9522-CD07A7F65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83700" y="6779585"/>
                <a:ext cx="7251700" cy="1079500"/>
              </a:xfrm>
              <a:prstGeom prst="rect">
                <a:avLst/>
              </a:prstGeom>
            </p:spPr>
          </p:pic>
          <p:sp>
            <p:nvSpPr>
              <p:cNvPr id="43" name="TextBox 26">
                <a:extLst>
                  <a:ext uri="{FF2B5EF4-FFF2-40B4-BE49-F238E27FC236}">
                    <a16:creationId xmlns:a16="http://schemas.microsoft.com/office/drawing/2014/main" id="{EDD6A1C2-9A1A-996C-E7EA-DA16D0003B2D}"/>
                  </a:ext>
                </a:extLst>
              </p:cNvPr>
              <p:cNvSpPr txBox="1"/>
              <p:nvPr/>
            </p:nvSpPr>
            <p:spPr>
              <a:xfrm>
                <a:off x="10363200" y="6849988"/>
                <a:ext cx="5753100" cy="87519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r>
                  <a:rPr lang="ko-KR" altLang="en-US" sz="2000" b="1" dirty="0">
                    <a:latin typeface="Pretendard Regular" panose="020B0600000101010101" charset="-127"/>
                    <a:ea typeface="Pretendard Regular" panose="020B0600000101010101" charset="-127"/>
                  </a:rPr>
                  <a:t>기본 동작 테스트</a:t>
                </a:r>
              </a:p>
              <a:p>
                <a:r>
                  <a:rPr lang="ko-KR" altLang="en-US" dirty="0">
                    <a:latin typeface="Pretendard Regular" panose="020B0600000101010101" charset="-127"/>
                    <a:ea typeface="Pretendard Regular" panose="020B0600000101010101" charset="-127"/>
                  </a:rPr>
                  <a:t>각 코드 블록 타입별로 예상 점수를 제대로 계산하는지 확인</a:t>
                </a:r>
                <a:endParaRPr lang="en-US" altLang="ko-KR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44" name="Picture 12" descr="배지 단색으로 채워진">
                <a:extLst>
                  <a:ext uri="{FF2B5EF4-FFF2-40B4-BE49-F238E27FC236}">
                    <a16:creationId xmlns:a16="http://schemas.microsoft.com/office/drawing/2014/main" id="{33D3E9BF-05E7-FBA7-1075-7620DD18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9575800" y="7087059"/>
                <a:ext cx="602020" cy="4445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532768-5BE1-3E7A-69D7-81DCA6DA8FF3}"/>
                </a:ext>
              </a:extLst>
            </p:cNvPr>
            <p:cNvGrpSpPr/>
            <p:nvPr/>
          </p:nvGrpSpPr>
          <p:grpSpPr>
            <a:xfrm>
              <a:off x="8309034" y="6981824"/>
              <a:ext cx="8580546" cy="1600200"/>
              <a:chOff x="9294586" y="8421662"/>
              <a:chExt cx="7251700" cy="1079500"/>
            </a:xfrm>
          </p:grpSpPr>
          <p:pic>
            <p:nvPicPr>
              <p:cNvPr id="46" name="Picture 11">
                <a:extLst>
                  <a:ext uri="{FF2B5EF4-FFF2-40B4-BE49-F238E27FC236}">
                    <a16:creationId xmlns:a16="http://schemas.microsoft.com/office/drawing/2014/main" id="{F50D845A-636E-6F30-8578-4C9287B82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94586" y="8421662"/>
                <a:ext cx="7251700" cy="1079500"/>
              </a:xfrm>
              <a:prstGeom prst="rect">
                <a:avLst/>
              </a:prstGeom>
            </p:spPr>
          </p:pic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4EBE1601-0792-7F26-5AB9-7D67A4AE1537}"/>
                  </a:ext>
                </a:extLst>
              </p:cNvPr>
              <p:cNvSpPr txBox="1"/>
              <p:nvPr/>
            </p:nvSpPr>
            <p:spPr>
              <a:xfrm>
                <a:off x="10377428" y="8545892"/>
                <a:ext cx="5753100" cy="79294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1" dirty="0" err="1">
                    <a:latin typeface="Pretendard Regular" panose="020B0600000101010101" charset="-127"/>
                    <a:ea typeface="Pretendard Regular" panose="020B0600000101010101" charset="-127"/>
                  </a:rPr>
                  <a:t>엣지</a:t>
                </a:r>
                <a:r>
                  <a:rPr lang="ko-KR" altLang="en-US" sz="2000" b="1" dirty="0">
                    <a:latin typeface="Pretendard Regular" panose="020B0600000101010101" charset="-127"/>
                    <a:ea typeface="Pretendard Regular" panose="020B0600000101010101" charset="-127"/>
                  </a:rPr>
                  <a:t> 케이스 검증</a:t>
                </a:r>
                <a:br>
                  <a:rPr lang="en-US" altLang="ko-KR" dirty="0">
                    <a:latin typeface="Pretendard Regular" panose="020B0600000101010101" charset="-127"/>
                    <a:ea typeface="Pretendard Regular" panose="020B0600000101010101" charset="-127"/>
                  </a:rPr>
                </a:br>
                <a:r>
                  <a:rPr lang="ko-KR" altLang="en-US" dirty="0">
                    <a:latin typeface="Pretendard Regular" panose="020B0600000101010101" charset="-127"/>
                    <a:ea typeface="Pretendard Regular" panose="020B0600000101010101" charset="-127"/>
                  </a:rPr>
                  <a:t>빈 입력 또는 예상치 못한 데이터 형식에서 함수가 어떻게 동작하는지 확인</a:t>
                </a:r>
                <a:endParaRPr lang="en-US" sz="2000" b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48" name="Picture 12" descr="배지 3 단색으로 채워진">
                <a:extLst>
                  <a:ext uri="{FF2B5EF4-FFF2-40B4-BE49-F238E27FC236}">
                    <a16:creationId xmlns:a16="http://schemas.microsoft.com/office/drawing/2014/main" id="{9EA6E2A5-A966-EA91-973F-0B47CFA9C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9563100" y="8751862"/>
                <a:ext cx="633186" cy="444500"/>
              </a:xfrm>
              <a:prstGeom prst="rect">
                <a:avLst/>
              </a:prstGeom>
            </p:spPr>
          </p:pic>
        </p:grp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900D40F2-7F82-6AA0-5FAF-888382D59E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0313" y="2213935"/>
            <a:ext cx="6194604" cy="73448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092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36D70-E43F-CF51-21C5-5BB42DC9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D1382B-D1A0-DA7F-EC1A-878A095D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685800"/>
            <a:ext cx="16954500" cy="891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C5787E-6E50-DDEC-9E00-5B88F1DF3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60211"/>
            <a:ext cx="8087854" cy="675416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78774C3F-EBF8-695E-47F5-637FBF498467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710F5AD0-99D8-0B93-480D-587958B4D6FF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09488D-A885-9573-9ED4-56CCB4883D01}"/>
              </a:ext>
            </a:extLst>
          </p:cNvPr>
          <p:cNvGrpSpPr/>
          <p:nvPr/>
        </p:nvGrpSpPr>
        <p:grpSpPr>
          <a:xfrm>
            <a:off x="9835243" y="3467100"/>
            <a:ext cx="7277100" cy="1600200"/>
            <a:chOff x="9271000" y="5167490"/>
            <a:chExt cx="7277100" cy="1079500"/>
          </a:xfrm>
        </p:grpSpPr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F8F19BB7-8559-2630-1936-7B74C50D6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1000" y="5167490"/>
              <a:ext cx="7277100" cy="107950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1D3B29F-003B-7894-6876-1E530ADB83F8}"/>
                </a:ext>
              </a:extLst>
            </p:cNvPr>
            <p:cNvGrpSpPr/>
            <p:nvPr/>
          </p:nvGrpSpPr>
          <p:grpSpPr>
            <a:xfrm>
              <a:off x="9575800" y="5321705"/>
              <a:ext cx="6540500" cy="758371"/>
              <a:chOff x="9575800" y="5391555"/>
              <a:chExt cx="6540500" cy="758371"/>
            </a:xfrm>
          </p:grpSpPr>
          <p:pic>
            <p:nvPicPr>
              <p:cNvPr id="15" name="Picture 12" descr="배지 1 단색으로 채워진">
                <a:extLst>
                  <a:ext uri="{FF2B5EF4-FFF2-40B4-BE49-F238E27FC236}">
                    <a16:creationId xmlns:a16="http://schemas.microsoft.com/office/drawing/2014/main" id="{86268E6A-9706-DC83-A03B-E61388915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9575800" y="5542139"/>
                <a:ext cx="609600" cy="444500"/>
              </a:xfrm>
              <a:prstGeom prst="rect">
                <a:avLst/>
              </a:prstGeom>
            </p:spPr>
          </p:pic>
          <p:sp>
            <p:nvSpPr>
              <p:cNvPr id="16" name="TextBox 25">
                <a:extLst>
                  <a:ext uri="{FF2B5EF4-FFF2-40B4-BE49-F238E27FC236}">
                    <a16:creationId xmlns:a16="http://schemas.microsoft.com/office/drawing/2014/main" id="{247D6BF1-3FF4-A062-C87E-FD139D581C2B}"/>
                  </a:ext>
                </a:extLst>
              </p:cNvPr>
              <p:cNvSpPr txBox="1"/>
              <p:nvPr/>
            </p:nvSpPr>
            <p:spPr>
              <a:xfrm>
                <a:off x="10350500" y="5391555"/>
                <a:ext cx="5765800" cy="758371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1" dirty="0">
                    <a:latin typeface="Pretendard Regular" panose="020B0600000101010101" charset="-127"/>
                    <a:ea typeface="Pretendard Regular" panose="020B0600000101010101" charset="-127"/>
                  </a:rPr>
                  <a:t>클러스터링 </a:t>
                </a:r>
                <a:r>
                  <a:rPr lang="ko-KR" altLang="en-US" sz="2000" b="1" dirty="0" err="1">
                    <a:latin typeface="Pretendard Regular" panose="020B0600000101010101" charset="-127"/>
                    <a:ea typeface="Pretendard Regular" panose="020B0600000101010101" charset="-127"/>
                  </a:rPr>
                  <a:t>임계값</a:t>
                </a:r>
                <a:r>
                  <a:rPr lang="ko-KR" altLang="en-US" sz="2000" b="1" dirty="0">
                    <a:latin typeface="Pretendard Regular" panose="020B0600000101010101" charset="-127"/>
                    <a:ea typeface="Pretendard Regular" panose="020B0600000101010101" charset="-127"/>
                  </a:rPr>
                  <a:t> 설정 검증</a:t>
                </a:r>
                <a:br>
                  <a:rPr lang="en-US" altLang="ko-KR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</a:br>
                <a:r>
                  <a:rPr lang="en-US" altLang="ko-KR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threshold </a:t>
                </a:r>
                <a:r>
                  <a:rPr lang="ko-KR" altLang="en-US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값에 따라 중요도가 높은 블록</a:t>
                </a:r>
                <a:r>
                  <a:rPr lang="en-US" altLang="ko-KR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(</a:t>
                </a:r>
                <a:r>
                  <a:rPr lang="en-US" altLang="ko-KR" dirty="0" err="1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subflows</a:t>
                </a:r>
                <a:r>
                  <a:rPr lang="en-US" altLang="ko-KR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)</a:t>
                </a:r>
                <a:r>
                  <a:rPr lang="ko-KR" altLang="en-US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과 낮은 블록</a:t>
                </a:r>
                <a:r>
                  <a:rPr lang="en-US" altLang="ko-KR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(nodes)</a:t>
                </a:r>
                <a:r>
                  <a:rPr lang="ko-KR" altLang="en-US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이 올바르게 분리되었는지 확인</a:t>
                </a:r>
                <a:endParaRPr lang="en-US" altLang="ko-KR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8F854F3-D4D8-8189-E6C1-E0BF9E010726}"/>
              </a:ext>
            </a:extLst>
          </p:cNvPr>
          <p:cNvGrpSpPr/>
          <p:nvPr/>
        </p:nvGrpSpPr>
        <p:grpSpPr>
          <a:xfrm>
            <a:off x="9847943" y="5219700"/>
            <a:ext cx="7251700" cy="1600200"/>
            <a:chOff x="9283700" y="6779585"/>
            <a:chExt cx="7251700" cy="1079500"/>
          </a:xfrm>
        </p:grpSpPr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5546BBE8-BA48-46FC-9EF7-29ED4FA84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83700" y="6779585"/>
              <a:ext cx="7251700" cy="1079500"/>
            </a:xfrm>
            <a:prstGeom prst="rect">
              <a:avLst/>
            </a:prstGeom>
          </p:spPr>
        </p:pic>
        <p:sp>
          <p:nvSpPr>
            <p:cNvPr id="20" name="TextBox 26">
              <a:extLst>
                <a:ext uri="{FF2B5EF4-FFF2-40B4-BE49-F238E27FC236}">
                  <a16:creationId xmlns:a16="http://schemas.microsoft.com/office/drawing/2014/main" id="{B92886A5-AED7-DB38-FAD7-77286AF39050}"/>
                </a:ext>
              </a:extLst>
            </p:cNvPr>
            <p:cNvSpPr txBox="1"/>
            <p:nvPr/>
          </p:nvSpPr>
          <p:spPr>
            <a:xfrm>
              <a:off x="10363200" y="6849988"/>
              <a:ext cx="5753100" cy="8751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1" dirty="0">
                  <a:latin typeface="Pretendard Regular" panose="020B0600000101010101" charset="-127"/>
                  <a:ea typeface="Pretendard Regular" panose="020B0600000101010101" charset="-127"/>
                </a:rPr>
                <a:t>클러스터 크기 검증</a:t>
              </a:r>
              <a:br>
                <a:rPr lang="en-US" altLang="ko-KR" dirty="0">
                  <a:latin typeface="Pretendard Regular" panose="020B0600000101010101" charset="-127"/>
                  <a:ea typeface="Pretendard Regular" panose="020B0600000101010101" charset="-127"/>
                </a:rPr>
              </a:br>
              <a:r>
                <a:rPr lang="ko-KR" altLang="en-US" dirty="0">
                  <a:latin typeface="Pretendard Regular" panose="020B0600000101010101" charset="-127"/>
                  <a:ea typeface="Pretendard Regular" panose="020B0600000101010101" charset="-127"/>
                </a:rPr>
                <a:t>클러스터링 결과로 반환된 </a:t>
              </a:r>
              <a:r>
                <a:rPr lang="en-US" altLang="ko-KR" dirty="0" err="1">
                  <a:latin typeface="Pretendard Regular" panose="020B0600000101010101" charset="-127"/>
                  <a:ea typeface="Pretendard Regular" panose="020B0600000101010101" charset="-127"/>
                </a:rPr>
                <a:t>subflows</a:t>
              </a:r>
              <a:r>
                <a:rPr lang="ko-KR" altLang="en-US" dirty="0">
                  <a:latin typeface="Pretendard Regular" panose="020B0600000101010101" charset="-127"/>
                  <a:ea typeface="Pretendard Regular" panose="020B0600000101010101" charset="-127"/>
                </a:rPr>
                <a:t>와 </a:t>
              </a:r>
              <a:r>
                <a:rPr lang="en-US" altLang="ko-KR" dirty="0">
                  <a:latin typeface="Pretendard Regular" panose="020B0600000101010101" charset="-127"/>
                  <a:ea typeface="Pretendard Regular" panose="020B0600000101010101" charset="-127"/>
                </a:rPr>
                <a:t>nodes</a:t>
              </a:r>
              <a:r>
                <a:rPr lang="ko-KR" altLang="en-US" dirty="0">
                  <a:latin typeface="Pretendard Regular" panose="020B0600000101010101" charset="-127"/>
                  <a:ea typeface="Pretendard Regular" panose="020B0600000101010101" charset="-127"/>
                </a:rPr>
                <a:t>의 크기가 합산하여 원본 데이터와 일치하는지 확인</a:t>
              </a:r>
              <a:endParaRPr lang="en-US" b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21" name="Picture 12" descr="배지 단색으로 채워진">
              <a:extLst>
                <a:ext uri="{FF2B5EF4-FFF2-40B4-BE49-F238E27FC236}">
                  <a16:creationId xmlns:a16="http://schemas.microsoft.com/office/drawing/2014/main" id="{82F85DD2-7097-1FB3-1BED-1BB7231AE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575800" y="7087059"/>
              <a:ext cx="602020" cy="4445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92E1833-B421-AB44-CAA2-C8C4DBBB570F}"/>
              </a:ext>
            </a:extLst>
          </p:cNvPr>
          <p:cNvGrpSpPr/>
          <p:nvPr/>
        </p:nvGrpSpPr>
        <p:grpSpPr>
          <a:xfrm>
            <a:off x="9847943" y="7016749"/>
            <a:ext cx="7251700" cy="1600200"/>
            <a:chOff x="9294586" y="8421662"/>
            <a:chExt cx="7251700" cy="1079500"/>
          </a:xfrm>
        </p:grpSpPr>
        <p:pic>
          <p:nvPicPr>
            <p:cNvPr id="35" name="Picture 11">
              <a:extLst>
                <a:ext uri="{FF2B5EF4-FFF2-40B4-BE49-F238E27FC236}">
                  <a16:creationId xmlns:a16="http://schemas.microsoft.com/office/drawing/2014/main" id="{B2C1828C-9163-B7C0-7524-B3358AD07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94586" y="8421662"/>
              <a:ext cx="7251700" cy="1079500"/>
            </a:xfrm>
            <a:prstGeom prst="rect">
              <a:avLst/>
            </a:prstGeom>
          </p:spPr>
        </p:pic>
        <p:sp>
          <p:nvSpPr>
            <p:cNvPr id="36" name="TextBox 26">
              <a:extLst>
                <a:ext uri="{FF2B5EF4-FFF2-40B4-BE49-F238E27FC236}">
                  <a16:creationId xmlns:a16="http://schemas.microsoft.com/office/drawing/2014/main" id="{AC2BAF19-41E9-E891-9694-067993FB65DA}"/>
                </a:ext>
              </a:extLst>
            </p:cNvPr>
            <p:cNvSpPr txBox="1"/>
            <p:nvPr/>
          </p:nvSpPr>
          <p:spPr>
            <a:xfrm>
              <a:off x="10377428" y="8545892"/>
              <a:ext cx="5753100" cy="7929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1" dirty="0" err="1">
                  <a:latin typeface="Pretendard Regular" panose="020B0600000101010101" charset="-127"/>
                  <a:ea typeface="Pretendard Regular" panose="020B0600000101010101" charset="-127"/>
                </a:rPr>
                <a:t>엣지</a:t>
              </a:r>
              <a:r>
                <a:rPr lang="ko-KR" altLang="en-US" sz="2000" b="1" dirty="0">
                  <a:latin typeface="Pretendard Regular" panose="020B0600000101010101" charset="-127"/>
                  <a:ea typeface="Pretendard Regular" panose="020B0600000101010101" charset="-127"/>
                </a:rPr>
                <a:t> 케이스 검증</a:t>
              </a:r>
              <a:br>
                <a:rPr lang="en-US" altLang="ko-KR" dirty="0">
                  <a:latin typeface="Pretendard Regular" panose="020B0600000101010101" charset="-127"/>
                  <a:ea typeface="Pretendard Regular" panose="020B0600000101010101" charset="-127"/>
                </a:rPr>
              </a:br>
              <a:r>
                <a:rPr lang="en-US" altLang="ko-KR" dirty="0">
                  <a:latin typeface="Pretendard Regular" panose="020B0600000101010101" charset="-127"/>
                  <a:ea typeface="Pretendard Regular" panose="020B0600000101010101" charset="-127"/>
                </a:rPr>
                <a:t>- </a:t>
              </a:r>
              <a:r>
                <a:rPr lang="en-US" altLang="ko-KR" dirty="0" err="1">
                  <a:latin typeface="Pretendard Regular" panose="020B0600000101010101" charset="-127"/>
                  <a:ea typeface="Pretendard Regular" panose="020B0600000101010101" charset="-127"/>
                </a:rPr>
                <a:t>importance_scores</a:t>
              </a:r>
              <a:r>
                <a:rPr lang="ko-KR" altLang="en-US" dirty="0">
                  <a:latin typeface="Pretendard Regular" panose="020B0600000101010101" charset="-127"/>
                  <a:ea typeface="Pretendard Regular" panose="020B0600000101010101" charset="-127"/>
                </a:rPr>
                <a:t>가 빈 </a:t>
              </a:r>
              <a:r>
                <a:rPr lang="ko-KR" altLang="en-US" dirty="0" err="1">
                  <a:latin typeface="Pretendard Regular" panose="020B0600000101010101" charset="-127"/>
                  <a:ea typeface="Pretendard Regular" panose="020B0600000101010101" charset="-127"/>
                </a:rPr>
                <a:t>딕셔너리인</a:t>
              </a:r>
              <a:r>
                <a:rPr lang="ko-KR" altLang="en-US" dirty="0">
                  <a:latin typeface="Pretendard Regular" panose="020B0600000101010101" charset="-127"/>
                  <a:ea typeface="Pretendard Regular" panose="020B0600000101010101" charset="-127"/>
                </a:rPr>
                <a:t> 경우</a:t>
              </a:r>
              <a:br>
                <a:rPr lang="en-US" altLang="ko-KR" dirty="0">
                  <a:latin typeface="Pretendard Regular" panose="020B0600000101010101" charset="-127"/>
                  <a:ea typeface="Pretendard Regular" panose="020B0600000101010101" charset="-127"/>
                </a:rPr>
              </a:br>
              <a:r>
                <a:rPr lang="en-US" altLang="ko-KR" dirty="0">
                  <a:latin typeface="Pretendard Regular" panose="020B0600000101010101" charset="-127"/>
                  <a:ea typeface="Pretendard Regular" panose="020B0600000101010101" charset="-127"/>
                </a:rPr>
                <a:t>- threshold</a:t>
              </a:r>
              <a:r>
                <a:rPr lang="ko-KR" altLang="en-US" dirty="0">
                  <a:latin typeface="Pretendard Regular" panose="020B0600000101010101" charset="-127"/>
                  <a:ea typeface="Pretendard Regular" panose="020B0600000101010101" charset="-127"/>
                </a:rPr>
                <a:t>가 매우 낮거나 높은 경우</a:t>
              </a:r>
              <a:r>
                <a:rPr lang="en-US" altLang="ko-KR" sz="2000" dirty="0"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sz="2000" b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37" name="Picture 12" descr="배지 3 단색으로 채워진">
              <a:extLst>
                <a:ext uri="{FF2B5EF4-FFF2-40B4-BE49-F238E27FC236}">
                  <a16:creationId xmlns:a16="http://schemas.microsoft.com/office/drawing/2014/main" id="{C373CB3B-95A4-103A-D3A0-9B68B7076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563100" y="8751862"/>
              <a:ext cx="633186" cy="444500"/>
            </a:xfrm>
            <a:prstGeom prst="rect">
              <a:avLst/>
            </a:prstGeom>
          </p:spPr>
        </p:pic>
      </p:grpSp>
      <p:sp>
        <p:nvSpPr>
          <p:cNvPr id="41" name="TextBox 12">
            <a:extLst>
              <a:ext uri="{FF2B5EF4-FFF2-40B4-BE49-F238E27FC236}">
                <a16:creationId xmlns:a16="http://schemas.microsoft.com/office/drawing/2014/main" id="{3EFA612A-1EDA-B56B-3673-5A9E34AD0788}"/>
              </a:ext>
            </a:extLst>
          </p:cNvPr>
          <p:cNvSpPr txBox="1"/>
          <p:nvPr/>
        </p:nvSpPr>
        <p:spPr>
          <a:xfrm>
            <a:off x="10330543" y="2508474"/>
            <a:ext cx="628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300" dirty="0" err="1">
                <a:solidFill>
                  <a:srgbClr val="202020"/>
                </a:solidFill>
                <a:latin typeface="Pretendard Medium" panose="020B0600000101010101" charset="-127"/>
                <a:ea typeface="Pretendard Medium" panose="020B0600000101010101" charset="-127"/>
              </a:rPr>
              <a:t>test_</a:t>
            </a:r>
            <a:r>
              <a:rPr lang="en-US" sz="4000" spc="-300" dirty="0" err="1">
                <a:solidFill>
                  <a:srgbClr val="202020"/>
                </a:solidFill>
                <a:latin typeface="Pretendard Medium" panose="020B0600000101010101" charset="-127"/>
                <a:ea typeface="Pretendard Medium" panose="020B0600000101010101" charset="-127"/>
              </a:rPr>
              <a:t>cluster_code_blocks</a:t>
            </a:r>
            <a:r>
              <a:rPr lang="en-US" sz="4000" b="0" i="0" u="none" strike="noStrike" spc="-300" dirty="0">
                <a:solidFill>
                  <a:srgbClr val="202020"/>
                </a:solidFill>
                <a:latin typeface="Pretendard Medium" panose="020B0600000101010101" charset="-127"/>
                <a:ea typeface="Pretendard Medium" panose="020B0600000101010101" charset="-127"/>
              </a:rPr>
              <a:t>( ) </a:t>
            </a:r>
            <a:r>
              <a:rPr lang="ko-KR" sz="4000" b="0" i="0" u="none" strike="noStrike" spc="-300" dirty="0">
                <a:solidFill>
                  <a:srgbClr val="202020"/>
                </a:solidFill>
                <a:latin typeface="Pretendard Medium" panose="020B0600000101010101" charset="-127"/>
                <a:ea typeface="Pretendard Medium" panose="020B0600000101010101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726192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3EB8A-A227-CB4A-A1AA-29001668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5231C-0FC9-CE69-F9BB-BC44EBFF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15637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6C501246-213A-6A23-B637-F09116DDF389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927DD959-C592-D80F-44D7-B9356B679912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905E86-C5FA-4A6C-88D1-47FC96AA6398}"/>
              </a:ext>
            </a:extLst>
          </p:cNvPr>
          <p:cNvGrpSpPr/>
          <p:nvPr/>
        </p:nvGrpSpPr>
        <p:grpSpPr>
          <a:xfrm>
            <a:off x="9067800" y="2448760"/>
            <a:ext cx="7821386" cy="6168189"/>
            <a:chOff x="9557657" y="2448760"/>
            <a:chExt cx="7821386" cy="616818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E4CF738-9712-B65E-3AA2-B33DA172603E}"/>
                </a:ext>
              </a:extLst>
            </p:cNvPr>
            <p:cNvGrpSpPr/>
            <p:nvPr/>
          </p:nvGrpSpPr>
          <p:grpSpPr>
            <a:xfrm>
              <a:off x="9829800" y="3467100"/>
              <a:ext cx="7277100" cy="1600200"/>
              <a:chOff x="9271000" y="5167490"/>
              <a:chExt cx="7277100" cy="1079500"/>
            </a:xfrm>
          </p:grpSpPr>
          <p:pic>
            <p:nvPicPr>
              <p:cNvPr id="13" name="Picture 7">
                <a:extLst>
                  <a:ext uri="{FF2B5EF4-FFF2-40B4-BE49-F238E27FC236}">
                    <a16:creationId xmlns:a16="http://schemas.microsoft.com/office/drawing/2014/main" id="{6C3DE06F-C2D1-5C22-1CE6-111806E8E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1000" y="5167490"/>
                <a:ext cx="7277100" cy="1079500"/>
              </a:xfrm>
              <a:prstGeom prst="rect">
                <a:avLst/>
              </a:prstGeom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177FBCF-4E08-7F9A-2FA8-BB01F444080E}"/>
                  </a:ext>
                </a:extLst>
              </p:cNvPr>
              <p:cNvGrpSpPr/>
              <p:nvPr/>
            </p:nvGrpSpPr>
            <p:grpSpPr>
              <a:xfrm>
                <a:off x="9575800" y="5321705"/>
                <a:ext cx="6540500" cy="758371"/>
                <a:chOff x="9575800" y="5391555"/>
                <a:chExt cx="6540500" cy="758371"/>
              </a:xfrm>
            </p:grpSpPr>
            <p:pic>
              <p:nvPicPr>
                <p:cNvPr id="15" name="Picture 12" descr="배지 1 단색으로 채워진">
                  <a:extLst>
                    <a:ext uri="{FF2B5EF4-FFF2-40B4-BE49-F238E27FC236}">
                      <a16:creationId xmlns:a16="http://schemas.microsoft.com/office/drawing/2014/main" id="{B08E235E-F0CE-9CD0-2A23-E1107B6A71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9575800" y="5542139"/>
                  <a:ext cx="609600" cy="444500"/>
                </a:xfrm>
                <a:prstGeom prst="rect">
                  <a:avLst/>
                </a:prstGeom>
              </p:spPr>
            </p:pic>
            <p:sp>
              <p:nvSpPr>
                <p:cNvPr id="16" name="TextBox 25">
                  <a:extLst>
                    <a:ext uri="{FF2B5EF4-FFF2-40B4-BE49-F238E27FC236}">
                      <a16:creationId xmlns:a16="http://schemas.microsoft.com/office/drawing/2014/main" id="{A3BC00E2-7E4A-5283-81B8-9BFD83BAECEB}"/>
                    </a:ext>
                  </a:extLst>
                </p:cNvPr>
                <p:cNvSpPr txBox="1"/>
                <p:nvPr/>
              </p:nvSpPr>
              <p:spPr>
                <a:xfrm>
                  <a:off x="10350500" y="5391555"/>
                  <a:ext cx="5765800" cy="75837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l">
                    <a:lnSpc>
                      <a:spcPct val="116199"/>
                    </a:lnSpc>
                  </a:pPr>
                  <a:r>
                    <a:rPr lang="ko-KR" altLang="en-US" sz="2000" b="1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단일 블록 테스트</a:t>
                  </a:r>
                  <a:br>
                    <a:rPr lang="en-US" altLang="ko-KR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</a:br>
                  <a:r>
                    <a:rPr lang="en-US" altLang="ko-KR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ko-KR" altLang="en-US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단일 함수 정의가 올바르게 노드로 추가되었는지 확인</a:t>
                  </a:r>
                  <a:endParaRPr lang="en-US" altLang="ko-KR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57CB54E-F875-7498-2AF4-BF7F7C2A147D}"/>
                </a:ext>
              </a:extLst>
            </p:cNvPr>
            <p:cNvGrpSpPr/>
            <p:nvPr/>
          </p:nvGrpSpPr>
          <p:grpSpPr>
            <a:xfrm>
              <a:off x="9842500" y="5219700"/>
              <a:ext cx="7251700" cy="1600200"/>
              <a:chOff x="9283700" y="6779585"/>
              <a:chExt cx="7251700" cy="1079500"/>
            </a:xfrm>
          </p:grpSpPr>
          <p:pic>
            <p:nvPicPr>
              <p:cNvPr id="18" name="Picture 9">
                <a:extLst>
                  <a:ext uri="{FF2B5EF4-FFF2-40B4-BE49-F238E27FC236}">
                    <a16:creationId xmlns:a16="http://schemas.microsoft.com/office/drawing/2014/main" id="{0AC5C478-6CB2-D924-1576-657923CCC4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3700" y="6779585"/>
                <a:ext cx="7251700" cy="1079500"/>
              </a:xfrm>
              <a:prstGeom prst="rect">
                <a:avLst/>
              </a:prstGeom>
            </p:spPr>
          </p:pic>
          <p:sp>
            <p:nvSpPr>
              <p:cNvPr id="20" name="TextBox 26">
                <a:extLst>
                  <a:ext uri="{FF2B5EF4-FFF2-40B4-BE49-F238E27FC236}">
                    <a16:creationId xmlns:a16="http://schemas.microsoft.com/office/drawing/2014/main" id="{AB09EEAC-F57B-F4D3-E320-A15E5F6761D8}"/>
                  </a:ext>
                </a:extLst>
              </p:cNvPr>
              <p:cNvSpPr txBox="1"/>
              <p:nvPr/>
            </p:nvSpPr>
            <p:spPr>
              <a:xfrm>
                <a:off x="10363200" y="6849988"/>
                <a:ext cx="5753100" cy="87519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1" dirty="0">
                    <a:latin typeface="Pretendard Regular" panose="020B0600000101010101" charset="-127"/>
                    <a:ea typeface="Pretendard Regular" panose="020B0600000101010101" charset="-127"/>
                  </a:rPr>
                  <a:t>다중 블록 테스트</a:t>
                </a:r>
                <a:br>
                  <a:rPr lang="en-US" altLang="ko-KR" dirty="0">
                    <a:latin typeface="Pretendard Regular" panose="020B0600000101010101" charset="-127"/>
                    <a:ea typeface="Pretendard Regular" panose="020B0600000101010101" charset="-127"/>
                  </a:rPr>
                </a:br>
                <a:r>
                  <a:rPr lang="en-US" altLang="ko-KR" dirty="0">
                    <a:latin typeface="Pretendard Regular" panose="020B0600000101010101" charset="-127"/>
                    <a:ea typeface="Pretendard Regular" panose="020B0600000101010101" charset="-127"/>
                  </a:rPr>
                  <a:t>threshold</a:t>
                </a:r>
                <a:r>
                  <a:rPr lang="ko-KR" altLang="en-US" dirty="0">
                    <a:latin typeface="Pretendard Regular" panose="020B0600000101010101" charset="-127"/>
                    <a:ea typeface="Pretendard Regular" panose="020B0600000101010101" charset="-127"/>
                  </a:rPr>
                  <a:t>가</a:t>
                </a:r>
                <a:r>
                  <a:rPr lang="en-US" altLang="ko-KR" dirty="0">
                    <a:latin typeface="Pretendard Regular" panose="020B0600000101010101" charset="-127"/>
                    <a:ea typeface="Pretendard Regular" panose="020B0600000101010101" charset="-127"/>
                  </a:rPr>
                  <a:t> </a:t>
                </a:r>
                <a:r>
                  <a:rPr lang="ko-KR" altLang="en-US" dirty="0">
                    <a:latin typeface="Pretendard Regular" panose="020B0600000101010101" charset="-127"/>
                    <a:ea typeface="Pretendard Regular" panose="020B0600000101010101" charset="-127"/>
                  </a:rPr>
                  <a:t>넘은 것들이 </a:t>
                </a:r>
                <a:r>
                  <a:rPr lang="ko-KR" altLang="en-US" dirty="0" err="1">
                    <a:latin typeface="Pretendard Regular" panose="020B0600000101010101" charset="-127"/>
                    <a:ea typeface="Pretendard Regular" panose="020B0600000101010101" charset="-127"/>
                  </a:rPr>
                  <a:t>서브플로우로</a:t>
                </a:r>
                <a:r>
                  <a:rPr lang="ko-KR" altLang="en-US" dirty="0">
                    <a:latin typeface="Pretendard Regular" panose="020B0600000101010101" charset="-127"/>
                    <a:ea typeface="Pretendard Regular" panose="020B0600000101010101" charset="-127"/>
                  </a:rPr>
                  <a:t> 구분되었는지 점검</a:t>
                </a:r>
                <a:endParaRPr lang="en-US" b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21" name="Picture 12" descr="배지 단색으로 채워진">
                <a:extLst>
                  <a:ext uri="{FF2B5EF4-FFF2-40B4-BE49-F238E27FC236}">
                    <a16:creationId xmlns:a16="http://schemas.microsoft.com/office/drawing/2014/main" id="{6F591342-00E0-740F-66AA-C21F751BC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9575800" y="7087059"/>
                <a:ext cx="602020" cy="444500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C21D97A-0CE8-A2F7-C567-AE2711887166}"/>
                </a:ext>
              </a:extLst>
            </p:cNvPr>
            <p:cNvGrpSpPr/>
            <p:nvPr/>
          </p:nvGrpSpPr>
          <p:grpSpPr>
            <a:xfrm>
              <a:off x="9866086" y="7016749"/>
              <a:ext cx="7251700" cy="1600200"/>
              <a:chOff x="9294586" y="8421662"/>
              <a:chExt cx="7251700" cy="1079500"/>
            </a:xfrm>
          </p:grpSpPr>
          <p:pic>
            <p:nvPicPr>
              <p:cNvPr id="35" name="Picture 11">
                <a:extLst>
                  <a:ext uri="{FF2B5EF4-FFF2-40B4-BE49-F238E27FC236}">
                    <a16:creationId xmlns:a16="http://schemas.microsoft.com/office/drawing/2014/main" id="{9B5B19AE-2883-282B-4DD6-BF20BC04A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4586" y="8421662"/>
                <a:ext cx="7251700" cy="1079500"/>
              </a:xfrm>
              <a:prstGeom prst="rect">
                <a:avLst/>
              </a:prstGeom>
            </p:spPr>
          </p:pic>
          <p:sp>
            <p:nvSpPr>
              <p:cNvPr id="36" name="TextBox 26">
                <a:extLst>
                  <a:ext uri="{FF2B5EF4-FFF2-40B4-BE49-F238E27FC236}">
                    <a16:creationId xmlns:a16="http://schemas.microsoft.com/office/drawing/2014/main" id="{FE85A25D-AFEB-4298-5CA1-1C466D2A75CF}"/>
                  </a:ext>
                </a:extLst>
              </p:cNvPr>
              <p:cNvSpPr txBox="1"/>
              <p:nvPr/>
            </p:nvSpPr>
            <p:spPr>
              <a:xfrm>
                <a:off x="10377428" y="8545892"/>
                <a:ext cx="5753100" cy="79294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1" dirty="0">
                    <a:latin typeface="Pretendard Regular" panose="020B0600000101010101" charset="-127"/>
                    <a:ea typeface="Pretendard Regular" panose="020B0600000101010101" charset="-127"/>
                  </a:rPr>
                  <a:t>중첩 구조 테스트</a:t>
                </a:r>
                <a:br>
                  <a:rPr lang="en-US" altLang="ko-KR" dirty="0">
                    <a:latin typeface="Pretendard Regular" panose="020B0600000101010101" charset="-127"/>
                    <a:ea typeface="Pretendard Regular" panose="020B0600000101010101" charset="-127"/>
                  </a:rPr>
                </a:br>
                <a:r>
                  <a:rPr lang="ko-KR" altLang="en-US" dirty="0">
                    <a:latin typeface="Pretendard Regular" panose="020B0600000101010101" charset="-127"/>
                    <a:ea typeface="Pretendard Regular" panose="020B0600000101010101" charset="-127"/>
                  </a:rPr>
                  <a:t>중첩된 구조가 올바른 계층으로 표현되었는지 점검</a:t>
                </a:r>
                <a:endParaRPr lang="en-US" sz="2000" b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37" name="Picture 12" descr="배지 3 단색으로 채워진">
                <a:extLst>
                  <a:ext uri="{FF2B5EF4-FFF2-40B4-BE49-F238E27FC236}">
                    <a16:creationId xmlns:a16="http://schemas.microsoft.com/office/drawing/2014/main" id="{6C5CFE82-93E1-227B-C89D-1B746B055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9563100" y="8751862"/>
                <a:ext cx="633186" cy="444500"/>
              </a:xfrm>
              <a:prstGeom prst="rect">
                <a:avLst/>
              </a:prstGeom>
            </p:spPr>
          </p:pic>
        </p:grpSp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id="{75F7B003-2210-187A-D24D-60E8748F941F}"/>
                </a:ext>
              </a:extLst>
            </p:cNvPr>
            <p:cNvSpPr txBox="1"/>
            <p:nvPr/>
          </p:nvSpPr>
          <p:spPr>
            <a:xfrm>
              <a:off x="9557657" y="2448760"/>
              <a:ext cx="7821386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4000" b="0" i="0" u="none" strike="noStrike" spc="-300" dirty="0" err="1">
                  <a:solidFill>
                    <a:srgbClr val="20202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test_</a:t>
              </a:r>
              <a:r>
                <a:rPr lang="en-US" sz="4000" spc="-300" dirty="0" err="1">
                  <a:solidFill>
                    <a:srgbClr val="20202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create_recursive_flowcharts</a:t>
              </a:r>
              <a:r>
                <a:rPr lang="en-US" sz="4000" b="0" i="0" u="none" strike="noStrike" spc="-300" dirty="0">
                  <a:solidFill>
                    <a:srgbClr val="20202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( ) </a:t>
              </a:r>
              <a:r>
                <a:rPr lang="ko-KR" sz="4000" b="0" i="0" u="none" strike="noStrike" spc="-300" dirty="0">
                  <a:solidFill>
                    <a:srgbClr val="20202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함수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0D9EFC9-A267-C19B-096E-8F79B8BED1B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39915"/>
          <a:stretch/>
        </p:blipFill>
        <p:spPr>
          <a:xfrm>
            <a:off x="1447800" y="2516339"/>
            <a:ext cx="6856231" cy="603303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9331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B6DF7-1D86-C046-D19B-2D402ABF2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013D1-2469-5236-DA49-3DA263D01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15637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5107E36F-82F7-EC1F-8C14-5461C1CA70D3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E4CE4A8F-CCF7-0B80-FA9C-3A73120285A5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238ED9-E340-6CB6-1465-599C332A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113"/>
          <a:stretch/>
        </p:blipFill>
        <p:spPr>
          <a:xfrm>
            <a:off x="1143000" y="3390900"/>
            <a:ext cx="7305149" cy="42672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CACA2CB-C4FF-E6D0-76EC-DC2EBC91DFBE}"/>
              </a:ext>
            </a:extLst>
          </p:cNvPr>
          <p:cNvGrpSpPr/>
          <p:nvPr/>
        </p:nvGrpSpPr>
        <p:grpSpPr>
          <a:xfrm>
            <a:off x="8953500" y="3390900"/>
            <a:ext cx="8267700" cy="4267200"/>
            <a:chOff x="9182100" y="2705100"/>
            <a:chExt cx="8267700" cy="4267200"/>
          </a:xfrm>
        </p:grpSpPr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id="{EC00B37D-6BCF-32F9-AACC-445D28280E16}"/>
                </a:ext>
              </a:extLst>
            </p:cNvPr>
            <p:cNvSpPr txBox="1"/>
            <p:nvPr/>
          </p:nvSpPr>
          <p:spPr>
            <a:xfrm>
              <a:off x="9182100" y="2705100"/>
              <a:ext cx="82677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4000" b="0" i="0" u="none" strike="noStrike" spc="-300" dirty="0" err="1">
                  <a:solidFill>
                    <a:srgbClr val="20202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test_</a:t>
              </a:r>
              <a:r>
                <a:rPr lang="en-US" altLang="ko-KR" sz="4000" spc="-300" dirty="0" err="1">
                  <a:solidFill>
                    <a:srgbClr val="20202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create_recursive_flowcharts</a:t>
              </a:r>
              <a:r>
                <a:rPr lang="en-US" altLang="ko-KR" sz="4000" b="0" i="0" u="none" strike="noStrike" spc="-300" dirty="0">
                  <a:solidFill>
                    <a:srgbClr val="20202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( ) </a:t>
              </a:r>
              <a:r>
                <a:rPr lang="ko-KR" altLang="ko-KR" sz="4000" b="0" i="0" u="none" strike="noStrike" spc="-300" dirty="0">
                  <a:solidFill>
                    <a:srgbClr val="20202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함수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30CF128-6987-7D7A-960F-B0015478542E}"/>
                </a:ext>
              </a:extLst>
            </p:cNvPr>
            <p:cNvGrpSpPr/>
            <p:nvPr/>
          </p:nvGrpSpPr>
          <p:grpSpPr>
            <a:xfrm>
              <a:off x="9677400" y="3619500"/>
              <a:ext cx="7277100" cy="1600200"/>
              <a:chOff x="9677400" y="3619500"/>
              <a:chExt cx="7277100" cy="1600200"/>
            </a:xfrm>
          </p:grpSpPr>
          <p:pic>
            <p:nvPicPr>
              <p:cNvPr id="13" name="Picture 7">
                <a:extLst>
                  <a:ext uri="{FF2B5EF4-FFF2-40B4-BE49-F238E27FC236}">
                    <a16:creationId xmlns:a16="http://schemas.microsoft.com/office/drawing/2014/main" id="{2E8855A4-AA6F-6622-9FA9-71194E508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7400" y="3619500"/>
                <a:ext cx="7277100" cy="1600200"/>
              </a:xfrm>
              <a:prstGeom prst="rect">
                <a:avLst/>
              </a:prstGeom>
            </p:spPr>
          </p:pic>
          <p:sp>
            <p:nvSpPr>
              <p:cNvPr id="16" name="TextBox 25">
                <a:extLst>
                  <a:ext uri="{FF2B5EF4-FFF2-40B4-BE49-F238E27FC236}">
                    <a16:creationId xmlns:a16="http://schemas.microsoft.com/office/drawing/2014/main" id="{B6C92D52-F031-2D5A-B989-109AEBB1E6A4}"/>
                  </a:ext>
                </a:extLst>
              </p:cNvPr>
              <p:cNvSpPr txBox="1"/>
              <p:nvPr/>
            </p:nvSpPr>
            <p:spPr>
              <a:xfrm>
                <a:off x="10756900" y="3848101"/>
                <a:ext cx="5765800" cy="1124173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1" dirty="0" err="1">
                    <a:latin typeface="Pretendard Regular" panose="020B0600000101010101" charset="-127"/>
                    <a:ea typeface="Pretendard Regular" panose="020B0600000101010101" charset="-127"/>
                  </a:rPr>
                  <a:t>엣지</a:t>
                </a:r>
                <a:r>
                  <a:rPr lang="ko-KR" altLang="en-US" sz="2000" b="1" dirty="0">
                    <a:latin typeface="Pretendard Regular" panose="020B0600000101010101" charset="-127"/>
                    <a:ea typeface="Pretendard Regular" panose="020B0600000101010101" charset="-127"/>
                  </a:rPr>
                  <a:t> 케이스 검증</a:t>
                </a:r>
                <a:r>
                  <a:rPr lang="en-US" altLang="ko-KR" sz="2000" b="1" dirty="0">
                    <a:latin typeface="Pretendard Regular" panose="020B0600000101010101" charset="-127"/>
                    <a:ea typeface="Pretendard Regular" panose="020B0600000101010101" charset="-127"/>
                  </a:rPr>
                  <a:t>(</a:t>
                </a:r>
                <a:r>
                  <a:rPr lang="ko-KR" altLang="en-US" sz="2000" b="1" dirty="0">
                    <a:latin typeface="Pretendard Regular" panose="020B0600000101010101" charset="-127"/>
                    <a:ea typeface="Pretendard Regular" panose="020B0600000101010101" charset="-127"/>
                  </a:rPr>
                  <a:t>빈 입력 처리</a:t>
                </a:r>
                <a:r>
                  <a:rPr lang="en-US" altLang="ko-KR" sz="2000" b="1" dirty="0">
                    <a:latin typeface="Pretendard Regular" panose="020B0600000101010101" charset="-127"/>
                    <a:ea typeface="Pretendard Regular" panose="020B0600000101010101" charset="-127"/>
                  </a:rPr>
                  <a:t>)</a:t>
                </a:r>
                <a:br>
                  <a:rPr lang="en-US" altLang="ko-KR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</a:br>
                <a:r>
                  <a:rPr lang="ko-KR" altLang="en-US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빈 입력에 대한 예외 처리와 출력 검증</a:t>
                </a:r>
                <a:endParaRPr lang="en-US" altLang="ko-KR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10" name="그림 9" descr="상징, 원, 그래픽, 로고이(가) 표시된 사진&#10;&#10;자동 생성된 설명">
                <a:extLst>
                  <a:ext uri="{FF2B5EF4-FFF2-40B4-BE49-F238E27FC236}">
                    <a16:creationId xmlns:a16="http://schemas.microsoft.com/office/drawing/2014/main" id="{931E6519-5CFE-556B-FCE2-C70F0C746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6317" y="4249787"/>
                <a:ext cx="484951" cy="520976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518E90F-93A7-7C9D-4B2D-A1C575B73D50}"/>
                </a:ext>
              </a:extLst>
            </p:cNvPr>
            <p:cNvGrpSpPr/>
            <p:nvPr/>
          </p:nvGrpSpPr>
          <p:grpSpPr>
            <a:xfrm>
              <a:off x="9690100" y="5372100"/>
              <a:ext cx="7251700" cy="1600200"/>
              <a:chOff x="9690100" y="5372100"/>
              <a:chExt cx="7251700" cy="160020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5B5D5CF-3D9E-D1AD-3311-09AF0EE2475E}"/>
                  </a:ext>
                </a:extLst>
              </p:cNvPr>
              <p:cNvGrpSpPr/>
              <p:nvPr/>
            </p:nvGrpSpPr>
            <p:grpSpPr>
              <a:xfrm>
                <a:off x="9690100" y="5372100"/>
                <a:ext cx="7251700" cy="1600200"/>
                <a:chOff x="9283700" y="6779585"/>
                <a:chExt cx="7251700" cy="1079500"/>
              </a:xfrm>
            </p:grpSpPr>
            <p:pic>
              <p:nvPicPr>
                <p:cNvPr id="18" name="Picture 9">
                  <a:extLst>
                    <a:ext uri="{FF2B5EF4-FFF2-40B4-BE49-F238E27FC236}">
                      <a16:creationId xmlns:a16="http://schemas.microsoft.com/office/drawing/2014/main" id="{0D88C7AA-D3B1-B570-3745-50A0F1203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83700" y="6779585"/>
                  <a:ext cx="7251700" cy="1079500"/>
                </a:xfrm>
                <a:prstGeom prst="rect">
                  <a:avLst/>
                </a:prstGeom>
              </p:spPr>
            </p:pic>
            <p:sp>
              <p:nvSpPr>
                <p:cNvPr id="20" name="TextBox 26">
                  <a:extLst>
                    <a:ext uri="{FF2B5EF4-FFF2-40B4-BE49-F238E27FC236}">
                      <a16:creationId xmlns:a16="http://schemas.microsoft.com/office/drawing/2014/main" id="{EE98FC81-65D0-663D-05B2-9B49438CF5B1}"/>
                    </a:ext>
                  </a:extLst>
                </p:cNvPr>
                <p:cNvSpPr txBox="1"/>
                <p:nvPr/>
              </p:nvSpPr>
              <p:spPr>
                <a:xfrm>
                  <a:off x="10363200" y="6849988"/>
                  <a:ext cx="5753100" cy="875195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l">
                    <a:lnSpc>
                      <a:spcPct val="116199"/>
                    </a:lnSpc>
                  </a:pPr>
                  <a:r>
                    <a:rPr lang="ko-KR" altLang="en-US" sz="2000" b="1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복잡한 코드 테스트</a:t>
                  </a:r>
                  <a:br>
                    <a:rPr lang="en-US" altLang="ko-KR" dirty="0">
                      <a:latin typeface="Pretendard Regular" panose="020B0600000101010101" charset="-127"/>
                      <a:ea typeface="Pretendard Regular" panose="020B0600000101010101" charset="-127"/>
                    </a:rPr>
                  </a:br>
                  <a:r>
                    <a:rPr lang="ko-KR" altLang="en-US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조건문</a:t>
                  </a:r>
                  <a:r>
                    <a:rPr lang="en-US" altLang="ko-KR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, </a:t>
                  </a:r>
                  <a:r>
                    <a:rPr lang="ko-KR" altLang="en-US" dirty="0" err="1">
                      <a:latin typeface="Pretendard Regular" panose="020B0600000101010101" charset="-127"/>
                      <a:ea typeface="Pretendard Regular" panose="020B0600000101010101" charset="-127"/>
                    </a:rPr>
                    <a:t>반복문</a:t>
                  </a:r>
                  <a:r>
                    <a:rPr lang="ko-KR" altLang="en-US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en-US" altLang="ko-KR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, </a:t>
                  </a:r>
                  <a:r>
                    <a:rPr lang="ko-KR" altLang="en-US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함수 및 여러 요소들이 혼합된 상황에서 노드와 </a:t>
                  </a:r>
                  <a:r>
                    <a:rPr lang="ko-KR" altLang="en-US" dirty="0" err="1">
                      <a:latin typeface="Pretendard Regular" panose="020B0600000101010101" charset="-127"/>
                      <a:ea typeface="Pretendard Regular" panose="020B0600000101010101" charset="-127"/>
                    </a:rPr>
                    <a:t>서브플로우의</a:t>
                  </a:r>
                  <a:r>
                    <a:rPr lang="ko-KR" altLang="en-US" dirty="0">
                      <a:latin typeface="Pretendard Regular" panose="020B0600000101010101" charset="-127"/>
                      <a:ea typeface="Pretendard Regular" panose="020B0600000101010101" charset="-127"/>
                    </a:rPr>
                    <a:t> 적합성 확인</a:t>
                  </a:r>
                  <a:endParaRPr lang="en-US" b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</p:grpSp>
          <p:pic>
            <p:nvPicPr>
              <p:cNvPr id="19" name="그림 18" descr="원, 그래픽, 다채로움, 로고이(가) 표시된 사진&#10;&#10;자동 생성된 설명">
                <a:extLst>
                  <a:ext uri="{FF2B5EF4-FFF2-40B4-BE49-F238E27FC236}">
                    <a16:creationId xmlns:a16="http://schemas.microsoft.com/office/drawing/2014/main" id="{CE964AE6-6B35-5CC2-C681-764E7F5C1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6317" y="5933936"/>
                <a:ext cx="484951" cy="5209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0083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906572-01EA-3E0C-3F50-89C223D7F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FFC631-22E1-71AF-FFBB-5612211D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5D5ADCD-33DF-6466-6D87-4B9653B9625A}"/>
              </a:ext>
            </a:extLst>
          </p:cNvPr>
          <p:cNvSpPr txBox="1"/>
          <p:nvPr/>
        </p:nvSpPr>
        <p:spPr>
          <a:xfrm>
            <a:off x="1143000" y="2400300"/>
            <a:ext cx="767715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b="0" i="0" u="none" strike="noStrike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시스템 구조와 구현</a:t>
            </a:r>
            <a:endParaRPr lang="en-US" altLang="ko-KR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BC0CE0B9-B891-B4D9-C2CE-CD518FA1D1AA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13" name="그림 1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03A3CBC-B59B-06A7-0734-D0621B494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400300"/>
            <a:ext cx="6165351" cy="68125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19FCFD-62A8-7804-E7B1-B6D307217B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13"/>
          <a:stretch/>
        </p:blipFill>
        <p:spPr>
          <a:xfrm>
            <a:off x="1163053" y="4469315"/>
            <a:ext cx="4751942" cy="4764670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D3744C8-A517-4962-9398-D4CC94F6AFAE}"/>
              </a:ext>
            </a:extLst>
          </p:cNvPr>
          <p:cNvSpPr txBox="1"/>
          <p:nvPr/>
        </p:nvSpPr>
        <p:spPr>
          <a:xfrm>
            <a:off x="1147011" y="3238500"/>
            <a:ext cx="767715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System Architecture</a:t>
            </a:r>
            <a:endParaRPr lang="en-US" sz="5600" b="0" i="0" u="none" strike="noStrike" spc="-200" dirty="0">
              <a:solidFill>
                <a:schemeClr val="tx1">
                  <a:lumMod val="65000"/>
                  <a:lumOff val="35000"/>
                </a:schemeClr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044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55A1C-A6C4-2D3F-CC06-50547C9C7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275C5D-A1B1-202B-F5A9-A86B2292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C36452B9-6BFA-BFC1-6974-0A00C733D471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9829A92F-441C-3ED7-2D1A-CDEEA72690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2" y="3599886"/>
            <a:ext cx="11398937" cy="5848475"/>
          </a:xfrm>
          <a:prstGeom prst="rect">
            <a:avLst/>
          </a:prstGeom>
          <a:ln>
            <a:noFill/>
          </a:ln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3CF3AB8E-D3D3-561D-AECE-E6D0BB313376}"/>
              </a:ext>
            </a:extLst>
          </p:cNvPr>
          <p:cNvSpPr txBox="1"/>
          <p:nvPr/>
        </p:nvSpPr>
        <p:spPr>
          <a:xfrm>
            <a:off x="1143000" y="2400300"/>
            <a:ext cx="767715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b="0" i="0" u="none" strike="noStrike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시스템 구조와 구현</a:t>
            </a:r>
            <a:endParaRPr lang="en-US" altLang="ko-KR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918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1E12D6-5DEC-D717-0AF3-2BAE5C788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DB8FCB5-3460-F90F-CD23-24F579F8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1EEB81CF-542E-3B93-AFF1-5AEAB7614AE5}"/>
              </a:ext>
            </a:extLst>
          </p:cNvPr>
          <p:cNvSpPr txBox="1"/>
          <p:nvPr/>
        </p:nvSpPr>
        <p:spPr>
          <a:xfrm>
            <a:off x="1143000" y="2400300"/>
            <a:ext cx="10439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b="0" i="0" u="none" strike="noStrike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시스템 구조와 구현</a:t>
            </a:r>
            <a:endParaRPr lang="en-US" altLang="ko-KR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E90905ED-D2BD-3D47-E053-033A9813F9A9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8B29A5-470E-A26D-033E-8B56AB7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745" y="4740276"/>
            <a:ext cx="1472181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2A8C083D-16DA-3C8C-E555-5F3CE57A8696}"/>
              </a:ext>
            </a:extLst>
          </p:cNvPr>
          <p:cNvSpPr txBox="1"/>
          <p:nvPr/>
        </p:nvSpPr>
        <p:spPr>
          <a:xfrm>
            <a:off x="1130968" y="3390900"/>
            <a:ext cx="10439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Relational Schema</a:t>
            </a:r>
            <a:endParaRPr lang="en-US" sz="5600" b="0" i="0" u="none" strike="noStrike" spc="-200" dirty="0">
              <a:solidFill>
                <a:schemeClr val="tx1">
                  <a:lumMod val="65000"/>
                  <a:lumOff val="35000"/>
                </a:schemeClr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65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519F3F-288A-08DF-52DB-1F5A412B0590}"/>
              </a:ext>
            </a:extLst>
          </p:cNvPr>
          <p:cNvGrpSpPr/>
          <p:nvPr/>
        </p:nvGrpSpPr>
        <p:grpSpPr>
          <a:xfrm>
            <a:off x="6565900" y="3581400"/>
            <a:ext cx="10121900" cy="4356100"/>
            <a:chOff x="6565900" y="3467100"/>
            <a:chExt cx="10121900" cy="43561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7EFC05-02D0-6C20-3F13-B5CD54B6E497}"/>
                </a:ext>
              </a:extLst>
            </p:cNvPr>
            <p:cNvGrpSpPr/>
            <p:nvPr/>
          </p:nvGrpSpPr>
          <p:grpSpPr>
            <a:xfrm>
              <a:off x="6565900" y="3467100"/>
              <a:ext cx="9969500" cy="1257300"/>
              <a:chOff x="6565900" y="3060700"/>
              <a:chExt cx="9969500" cy="1257300"/>
            </a:xfrm>
          </p:grpSpPr>
          <p:pic>
            <p:nvPicPr>
              <p:cNvPr id="6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5900" y="3060700"/>
                <a:ext cx="9969500" cy="1257300"/>
              </a:xfrm>
              <a:prstGeom prst="rect">
                <a:avLst/>
              </a:prstGeom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5400000">
                <a:off x="9067800" y="3683000"/>
                <a:ext cx="304800" cy="12700"/>
              </a:xfrm>
              <a:prstGeom prst="rect">
                <a:avLst/>
              </a:prstGeom>
            </p:spPr>
          </p:pic>
          <p:sp>
            <p:nvSpPr>
              <p:cNvPr id="15" name="TextBox 15"/>
              <p:cNvSpPr txBox="1"/>
              <p:nvPr/>
            </p:nvSpPr>
            <p:spPr>
              <a:xfrm>
                <a:off x="7099300" y="3517900"/>
                <a:ext cx="1943100" cy="330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342900" lvl="0" indent="-342900" algn="l">
                  <a:lnSpc>
                    <a:spcPct val="116199"/>
                  </a:lnSpc>
                  <a:buClr>
                    <a:srgbClr val="E5350F"/>
                  </a:buClr>
                  <a:buFont typeface="Arial"/>
                  <a:buChar char="●"/>
                </a:pPr>
                <a:r>
                  <a:rPr lang="ko-KR" altLang="en-US" sz="1900" b="0" i="0" u="none" strike="noStrike" dirty="0">
                    <a:solidFill>
                      <a:srgbClr val="E5350F"/>
                    </a:solidFill>
                    <a:ea typeface="Pretendard Medium"/>
                  </a:rPr>
                  <a:t>프로그램 대상</a:t>
                </a:r>
                <a:endParaRPr lang="ko-KR" sz="1900" b="0" i="0" u="none" strike="noStrike" dirty="0">
                  <a:solidFill>
                    <a:srgbClr val="E5350F"/>
                  </a:solidFill>
                  <a:ea typeface="Pretendard Medium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9537700" y="3505200"/>
                <a:ext cx="6616700" cy="342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0" i="0" u="none" strike="noStrike" dirty="0">
                    <a:solidFill>
                      <a:srgbClr val="323232"/>
                    </a:solidFill>
                    <a:ea typeface="Pretendard Regular"/>
                  </a:rPr>
                  <a:t>프로그래밍을 한 번도 접해본 적 없는 초보자</a:t>
                </a:r>
                <a:endParaRPr lang="ko-KR" sz="2000" b="0" i="0" u="none" strike="noStrike" dirty="0">
                  <a:solidFill>
                    <a:srgbClr val="323232"/>
                  </a:solidFill>
                  <a:ea typeface="Pretendard Regular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FE76C52-4A0F-923C-C60E-EE8E866F2E69}"/>
                </a:ext>
              </a:extLst>
            </p:cNvPr>
            <p:cNvGrpSpPr/>
            <p:nvPr/>
          </p:nvGrpSpPr>
          <p:grpSpPr>
            <a:xfrm>
              <a:off x="6565900" y="4921250"/>
              <a:ext cx="10121900" cy="1454150"/>
              <a:chOff x="6565900" y="4311650"/>
              <a:chExt cx="10121900" cy="145415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5900" y="4311650"/>
                <a:ext cx="9969500" cy="1454150"/>
              </a:xfrm>
              <a:prstGeom prst="rect">
                <a:avLst/>
              </a:prstGeom>
            </p:spPr>
          </p:pic>
          <p:pic>
            <p:nvPicPr>
              <p:cNvPr id="17" name="Picture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9067800" y="4984750"/>
                <a:ext cx="304800" cy="12700"/>
              </a:xfrm>
              <a:prstGeom prst="rect">
                <a:avLst/>
              </a:prstGeom>
            </p:spPr>
          </p:pic>
          <p:sp>
            <p:nvSpPr>
              <p:cNvPr id="18" name="TextBox 18"/>
              <p:cNvSpPr txBox="1"/>
              <p:nvPr/>
            </p:nvSpPr>
            <p:spPr>
              <a:xfrm>
                <a:off x="7099300" y="4845050"/>
                <a:ext cx="1943100" cy="330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342900" lvl="0" indent="-342900" algn="l">
                  <a:lnSpc>
                    <a:spcPct val="116199"/>
                  </a:lnSpc>
                  <a:buClr>
                    <a:srgbClr val="E5350F"/>
                  </a:buClr>
                  <a:buFont typeface="Arial"/>
                  <a:buChar char="●"/>
                </a:pPr>
                <a:r>
                  <a:rPr lang="ko-KR" altLang="en-US" sz="1900" b="0" i="0" u="none" strike="noStrike" dirty="0">
                    <a:solidFill>
                      <a:srgbClr val="E5350F"/>
                    </a:solidFill>
                    <a:ea typeface="Pretendard Medium"/>
                  </a:rPr>
                  <a:t>프로그램 목표</a:t>
                </a:r>
                <a:endParaRPr lang="ko-KR" sz="1900" b="0" i="0" u="none" strike="noStrike" dirty="0">
                  <a:solidFill>
                    <a:srgbClr val="E5350F"/>
                  </a:solidFill>
                  <a:ea typeface="Pretendard Medium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9540875" y="4381500"/>
                <a:ext cx="7146925" cy="1257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프로그래밍 기초 개념을 학습하는 과정에서 학습자가 단순한 코드 작성에만 그치지 않고 알고리즘의 본질과 문제 해결 능력을 체계적</a:t>
                </a:r>
                <a:endPara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  <a:p>
                <a:pPr lvl="0" algn="l">
                  <a:lnSpc>
                    <a:spcPct val="116199"/>
                  </a:lnSpc>
                </a:pPr>
                <a:r>
                  <a:rPr lang="ko-KR" altLang="en-US" sz="2000" b="0" i="0" u="none" strike="noStrike" dirty="0" err="1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으로</a:t>
                </a:r>
                <a:r>
                  <a:rPr lang="ko-KR" altLang="en-US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배울 수 있도록 돕는다</a:t>
                </a:r>
                <a:r>
                  <a:rPr lang="en-US" altLang="ko-KR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.</a:t>
                </a:r>
                <a:endParaRPr 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68A687C-1D2E-C758-0C44-718539A974F9}"/>
                </a:ext>
              </a:extLst>
            </p:cNvPr>
            <p:cNvGrpSpPr/>
            <p:nvPr/>
          </p:nvGrpSpPr>
          <p:grpSpPr>
            <a:xfrm>
              <a:off x="6565900" y="6565900"/>
              <a:ext cx="9969500" cy="1257300"/>
              <a:chOff x="6565900" y="5956300"/>
              <a:chExt cx="9969500" cy="1257300"/>
            </a:xfrm>
          </p:grpSpPr>
          <p:pic>
            <p:nvPicPr>
              <p:cNvPr id="8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5900" y="5956300"/>
                <a:ext cx="9969500" cy="1257300"/>
              </a:xfrm>
              <a:prstGeom prst="rect">
                <a:avLst/>
              </a:prstGeom>
            </p:spPr>
          </p:pic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5400000">
                <a:off x="9067800" y="6578600"/>
                <a:ext cx="304800" cy="12700"/>
              </a:xfrm>
              <a:prstGeom prst="rect">
                <a:avLst/>
              </a:prstGeom>
            </p:spPr>
          </p:pic>
          <p:sp>
            <p:nvSpPr>
              <p:cNvPr id="21" name="TextBox 21"/>
              <p:cNvSpPr txBox="1"/>
              <p:nvPr/>
            </p:nvSpPr>
            <p:spPr>
              <a:xfrm>
                <a:off x="7099300" y="6400800"/>
                <a:ext cx="1943100" cy="330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342900" lvl="0" indent="-342900" algn="l">
                  <a:lnSpc>
                    <a:spcPct val="116199"/>
                  </a:lnSpc>
                  <a:buClr>
                    <a:srgbClr val="E5350F"/>
                  </a:buClr>
                  <a:buFont typeface="Arial"/>
                  <a:buChar char="●"/>
                </a:pPr>
                <a:r>
                  <a:rPr lang="ko-KR" altLang="en-US" sz="1900" b="0" i="0" u="none" strike="noStrike" dirty="0">
                    <a:solidFill>
                      <a:srgbClr val="E5350F"/>
                    </a:solidFill>
                    <a:ea typeface="Pretendard Medium"/>
                  </a:rPr>
                  <a:t>프로그램 철학</a:t>
                </a:r>
                <a:endParaRPr lang="ko-KR" sz="1900" b="0" i="0" u="none" strike="noStrike" dirty="0">
                  <a:solidFill>
                    <a:srgbClr val="E5350F"/>
                  </a:solidFill>
                  <a:ea typeface="Pretendard Medium"/>
                </a:endParaRPr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9436100" y="6400800"/>
                <a:ext cx="6616700" cy="342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산파술적 문답법을 활용한 자기 주도적 학습을 추구하여 스스로 사고하고 문제를 해결하도록 돕는 </a:t>
                </a:r>
                <a:r>
                  <a:rPr lang="ko-KR" altLang="en-US" sz="2000" b="0" i="0" u="none" strike="noStrike" dirty="0" err="1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챗봇</a:t>
                </a:r>
                <a:r>
                  <a:rPr lang="ko-KR" altLang="en-US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시스템을 제공한다</a:t>
                </a:r>
                <a:r>
                  <a:rPr lang="en-US" altLang="ko-KR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.</a:t>
                </a:r>
                <a:endParaRPr 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</p:grpSp>
      </p:grpSp>
      <p:sp>
        <p:nvSpPr>
          <p:cNvPr id="26" name="TextBox 11">
            <a:extLst>
              <a:ext uri="{FF2B5EF4-FFF2-40B4-BE49-F238E27FC236}">
                <a16:creationId xmlns:a16="http://schemas.microsoft.com/office/drawing/2014/main" id="{E3919FCC-F5EF-9DBD-9F20-6CD5A7CB3A89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C3E02B-3A21-2138-E0C9-BE70BCD3AAC9}"/>
              </a:ext>
            </a:extLst>
          </p:cNvPr>
          <p:cNvGrpSpPr/>
          <p:nvPr/>
        </p:nvGrpSpPr>
        <p:grpSpPr>
          <a:xfrm>
            <a:off x="838200" y="2857500"/>
            <a:ext cx="5029200" cy="5689600"/>
            <a:chOff x="838200" y="3035300"/>
            <a:chExt cx="5029200" cy="56896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A833D4C-5C30-7A52-73C4-2A7266468DB6}"/>
                </a:ext>
              </a:extLst>
            </p:cNvPr>
            <p:cNvGrpSpPr/>
            <p:nvPr/>
          </p:nvGrpSpPr>
          <p:grpSpPr>
            <a:xfrm>
              <a:off x="1739900" y="3035300"/>
              <a:ext cx="4127500" cy="5295900"/>
              <a:chOff x="1739900" y="3035300"/>
              <a:chExt cx="4127500" cy="5295900"/>
            </a:xfrm>
          </p:grpSpPr>
          <p:pic>
            <p:nvPicPr>
              <p:cNvPr id="3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6300" y="8267700"/>
                <a:ext cx="2324100" cy="63500"/>
              </a:xfrm>
              <a:prstGeom prst="rect">
                <a:avLst/>
              </a:prstGeom>
            </p:spPr>
          </p:pic>
          <p:sp>
            <p:nvSpPr>
              <p:cNvPr id="12" name="TextBox 12"/>
              <p:cNvSpPr txBox="1"/>
              <p:nvPr/>
            </p:nvSpPr>
            <p:spPr>
              <a:xfrm>
                <a:off x="1739900" y="3035300"/>
                <a:ext cx="4127500" cy="1701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83000"/>
                  </a:lnSpc>
                </a:pPr>
                <a:r>
                  <a:rPr lang="en-US" sz="5600" spc="-200" dirty="0" err="1">
                    <a:solidFill>
                      <a:srgbClr val="323232"/>
                    </a:solidFill>
                    <a:latin typeface="210 Gaeseongsidae Regular"/>
                  </a:rPr>
                  <a:t>CodeBuddy</a:t>
                </a:r>
                <a:endParaRPr lang="en-US" sz="5600" spc="-200" dirty="0">
                  <a:solidFill>
                    <a:srgbClr val="323232"/>
                  </a:solidFill>
                  <a:latin typeface="210 Gaeseongsidae Regular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13E0633-64F9-D1CD-49F4-DAEC4624227D}"/>
                </a:ext>
              </a:extLst>
            </p:cNvPr>
            <p:cNvGrpSpPr/>
            <p:nvPr/>
          </p:nvGrpSpPr>
          <p:grpSpPr>
            <a:xfrm>
              <a:off x="838200" y="5219700"/>
              <a:ext cx="3505200" cy="3505200"/>
              <a:chOff x="13515139" y="3030454"/>
              <a:chExt cx="3505200" cy="3505200"/>
            </a:xfrm>
          </p:grpSpPr>
          <p:pic>
            <p:nvPicPr>
              <p:cNvPr id="35" name="Picture 5">
                <a:extLst>
                  <a:ext uri="{FF2B5EF4-FFF2-40B4-BE49-F238E27FC236}">
                    <a16:creationId xmlns:a16="http://schemas.microsoft.com/office/drawing/2014/main" id="{8FE01806-8130-2484-1261-E7C659168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30600" y="4152900"/>
                <a:ext cx="469900" cy="482600"/>
              </a:xfrm>
              <a:prstGeom prst="rect">
                <a:avLst/>
              </a:prstGeom>
            </p:spPr>
          </p:pic>
          <p:pic>
            <p:nvPicPr>
              <p:cNvPr id="36" name="Picture 6">
                <a:extLst>
                  <a:ext uri="{FF2B5EF4-FFF2-40B4-BE49-F238E27FC236}">
                    <a16:creationId xmlns:a16="http://schemas.microsoft.com/office/drawing/2014/main" id="{1FA60007-D48D-6D1B-57EB-940F6756A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97000" y="3289300"/>
                <a:ext cx="469900" cy="482600"/>
              </a:xfrm>
              <a:prstGeom prst="rect">
                <a:avLst/>
              </a:prstGeom>
            </p:spPr>
          </p:pic>
          <p:pic>
            <p:nvPicPr>
              <p:cNvPr id="37" name="그래픽 36" descr="로봇 윤곽선">
                <a:extLst>
                  <a:ext uri="{FF2B5EF4-FFF2-40B4-BE49-F238E27FC236}">
                    <a16:creationId xmlns:a16="http://schemas.microsoft.com/office/drawing/2014/main" id="{B8D90B57-7AE9-4B94-5394-D2C5DD57B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515139" y="3030454"/>
                <a:ext cx="3505200" cy="35052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5422900"/>
            <a:ext cx="4749800" cy="320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5448300"/>
            <a:ext cx="4749800" cy="320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300" y="5448300"/>
            <a:ext cx="4749800" cy="320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9600" y="2806700"/>
            <a:ext cx="2108200" cy="187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4356100"/>
            <a:ext cx="130556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7700" y="2616200"/>
            <a:ext cx="3810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4813300"/>
            <a:ext cx="4749800" cy="63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100" y="4813300"/>
            <a:ext cx="47371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8300" y="4813300"/>
            <a:ext cx="4749800" cy="635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39900" y="2806700"/>
            <a:ext cx="6083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오픈소스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260600" y="5689600"/>
            <a:ext cx="3898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4000" b="0" i="0" u="none" strike="noStrike" spc="-200" dirty="0">
              <a:solidFill>
                <a:srgbClr val="323232"/>
              </a:solidFill>
              <a:latin typeface="210 Gaeseongsidae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289800" y="5689600"/>
            <a:ext cx="3898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4000" b="0" i="0" u="none" strike="noStrike" spc="-200" dirty="0">
              <a:solidFill>
                <a:srgbClr val="323232"/>
              </a:solidFill>
              <a:latin typeface="210 Gaeseongsidae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319000" y="5689600"/>
            <a:ext cx="3898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4000" b="0" i="0" u="none" strike="noStrike" spc="-200" dirty="0">
              <a:solidFill>
                <a:srgbClr val="323232"/>
              </a:solidFill>
              <a:latin typeface="210 Gaeseongsidae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235200" y="4953000"/>
            <a:ext cx="3759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 err="1">
                <a:solidFill>
                  <a:srgbClr val="323232"/>
                </a:solidFill>
                <a:ea typeface="Pretendard Medium"/>
              </a:rPr>
              <a:t>프론트엔드</a:t>
            </a:r>
            <a:r>
              <a:rPr lang="ko-KR" altLang="en-US" sz="2000" dirty="0">
                <a:solidFill>
                  <a:srgbClr val="323232"/>
                </a:solidFill>
                <a:ea typeface="Pretendard Medium"/>
              </a:rPr>
              <a:t> </a:t>
            </a:r>
            <a:r>
              <a:rPr lang="en-US" altLang="ko-KR" sz="2000" dirty="0">
                <a:solidFill>
                  <a:srgbClr val="323232"/>
                </a:solidFill>
                <a:ea typeface="Pretendard Medium"/>
              </a:rPr>
              <a:t>&amp; </a:t>
            </a:r>
            <a:r>
              <a:rPr lang="ko-KR" altLang="en-US" sz="2000" dirty="0" err="1">
                <a:solidFill>
                  <a:srgbClr val="323232"/>
                </a:solidFill>
                <a:ea typeface="Pretendard Medium"/>
              </a:rPr>
              <a:t>백엔드</a:t>
            </a:r>
            <a:endParaRPr lang="ko-KR" sz="2000" b="0" i="0" u="none" strike="noStrike" dirty="0">
              <a:solidFill>
                <a:srgbClr val="323232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264400" y="4953000"/>
            <a:ext cx="3759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323232"/>
                </a:solidFill>
                <a:ea typeface="Pretendard Medium"/>
              </a:rPr>
              <a:t>데이터베이스</a:t>
            </a:r>
            <a:endParaRPr lang="ko-KR" sz="2000" b="0" i="0" u="none" strike="noStrike" dirty="0">
              <a:solidFill>
                <a:srgbClr val="323232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293600" y="4953000"/>
            <a:ext cx="3759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2000" b="0" i="0" u="none" strike="noStrike" dirty="0">
              <a:solidFill>
                <a:srgbClr val="323232"/>
              </a:solidFill>
              <a:ea typeface="Pretendard Medium"/>
            </a:endParaRP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BCC0A673-1DD0-D813-37A3-06E81D6E9245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C1E7CEE1-C515-7EAA-0790-FD91CBE79749}"/>
              </a:ext>
            </a:extLst>
          </p:cNvPr>
          <p:cNvSpPr txBox="1"/>
          <p:nvPr/>
        </p:nvSpPr>
        <p:spPr>
          <a:xfrm>
            <a:off x="12319000" y="4967051"/>
            <a:ext cx="3759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000" b="0" i="0" u="none" strike="noStrike" dirty="0">
                <a:solidFill>
                  <a:srgbClr val="323232"/>
                </a:solidFill>
                <a:ea typeface="Pretendard Medium"/>
              </a:rPr>
              <a:t>Ai(Buddy)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454277-ECFA-0843-15A4-E387FFACE893}"/>
              </a:ext>
            </a:extLst>
          </p:cNvPr>
          <p:cNvSpPr txBox="1"/>
          <p:nvPr/>
        </p:nvSpPr>
        <p:spPr>
          <a:xfrm>
            <a:off x="11709400" y="5790592"/>
            <a:ext cx="4597400" cy="245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LangChain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대화형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챗봇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프레임워크로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AI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와 자연어 처리를 통합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4572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GPT-4: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자연어 처리와 소크라테스식 문답법을 활용한 대화 생성</a:t>
            </a:r>
          </a:p>
          <a:p>
            <a:pPr marL="4572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Codex: Python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코드 생성 및 분석을 통해 학습자의 작업을 지원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C13EB0-2CFE-12F6-A130-D888B2276F5F}"/>
              </a:ext>
            </a:extLst>
          </p:cNvPr>
          <p:cNvSpPr txBox="1"/>
          <p:nvPr/>
        </p:nvSpPr>
        <p:spPr>
          <a:xfrm>
            <a:off x="2052536" y="5791875"/>
            <a:ext cx="4229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ReactFlow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블록 코딩 인터페이스를 구현하고 노드 및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엣지의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상태를 관리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Django: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백엔드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로직과 데이터 관리를 위한 웹 프레임워크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BA7D2-0D0C-A076-B421-ED4D760A67AB}"/>
              </a:ext>
            </a:extLst>
          </p:cNvPr>
          <p:cNvSpPr txBox="1"/>
          <p:nvPr/>
        </p:nvSpPr>
        <p:spPr>
          <a:xfrm>
            <a:off x="6489700" y="5822815"/>
            <a:ext cx="4749800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SQLite3: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경량 데이터베이스로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소규모 데이터 관리에 최적화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452B-CC6C-63E5-32A8-6CB50409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7AF0C0-FA90-78CA-C49D-B04529B09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46C862-83F9-4923-B85E-F1FC97F2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9600" y="2806700"/>
            <a:ext cx="2108200" cy="1879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49573B7-7B2F-AB37-D1D6-5BEF1080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4356100"/>
            <a:ext cx="13055600" cy="63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815038E-15F5-F3D2-B780-EE0E93651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7700" y="2616200"/>
            <a:ext cx="381000" cy="3810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A9B5E15-2A8C-540E-3CB5-AB4E3C008FC7}"/>
              </a:ext>
            </a:extLst>
          </p:cNvPr>
          <p:cNvSpPr txBox="1"/>
          <p:nvPr/>
        </p:nvSpPr>
        <p:spPr>
          <a:xfrm>
            <a:off x="1739900" y="2806700"/>
            <a:ext cx="6083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결론 및 기대효과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B983411-AE26-353B-2AE0-196FC16F368E}"/>
              </a:ext>
            </a:extLst>
          </p:cNvPr>
          <p:cNvSpPr txBox="1"/>
          <p:nvPr/>
        </p:nvSpPr>
        <p:spPr>
          <a:xfrm>
            <a:off x="2260600" y="5689600"/>
            <a:ext cx="3898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4000" b="0" i="0" u="none" strike="noStrike" spc="-200" dirty="0">
              <a:solidFill>
                <a:srgbClr val="323232"/>
              </a:solidFill>
              <a:latin typeface="210 Gaeseongsidae Ligh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67B3EEA-94BB-5843-DE61-983031BBBA7C}"/>
              </a:ext>
            </a:extLst>
          </p:cNvPr>
          <p:cNvSpPr txBox="1"/>
          <p:nvPr/>
        </p:nvSpPr>
        <p:spPr>
          <a:xfrm>
            <a:off x="7289800" y="5689600"/>
            <a:ext cx="3898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4000" b="0" i="0" u="none" strike="noStrike" spc="-200" dirty="0">
              <a:solidFill>
                <a:srgbClr val="323232"/>
              </a:solidFill>
              <a:latin typeface="210 Gaeseongsidae Ligh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8F87BC4-97A0-16E5-703D-15E19F3B642E}"/>
              </a:ext>
            </a:extLst>
          </p:cNvPr>
          <p:cNvSpPr txBox="1"/>
          <p:nvPr/>
        </p:nvSpPr>
        <p:spPr>
          <a:xfrm>
            <a:off x="12319000" y="5689600"/>
            <a:ext cx="3898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4000" b="0" i="0" u="none" strike="noStrike" spc="-200" dirty="0">
              <a:solidFill>
                <a:srgbClr val="323232"/>
              </a:solidFill>
              <a:latin typeface="210 Gaeseongsidae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BBE3500B-425A-E9A9-27F0-0DA2C12BB442}"/>
              </a:ext>
            </a:extLst>
          </p:cNvPr>
          <p:cNvSpPr txBox="1"/>
          <p:nvPr/>
        </p:nvSpPr>
        <p:spPr>
          <a:xfrm>
            <a:off x="12293600" y="4953000"/>
            <a:ext cx="3759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2000" b="0" i="0" u="none" strike="noStrike" dirty="0">
              <a:solidFill>
                <a:srgbClr val="323232"/>
              </a:solidFill>
              <a:ea typeface="Pretendard Medium"/>
            </a:endParaRP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7B8DA706-A67A-5A43-74A6-B9DD57F3F4FC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800BFD3-0E00-D4B2-8248-718F0B0BCFF2}"/>
              </a:ext>
            </a:extLst>
          </p:cNvPr>
          <p:cNvGrpSpPr/>
          <p:nvPr/>
        </p:nvGrpSpPr>
        <p:grpSpPr>
          <a:xfrm>
            <a:off x="1739900" y="4717104"/>
            <a:ext cx="8610600" cy="4625975"/>
            <a:chOff x="8294007" y="3432175"/>
            <a:chExt cx="8610600" cy="514984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1F1E3D-15F2-39AE-5137-6FE595BF7195}"/>
                </a:ext>
              </a:extLst>
            </p:cNvPr>
            <p:cNvGrpSpPr/>
            <p:nvPr/>
          </p:nvGrpSpPr>
          <p:grpSpPr>
            <a:xfrm>
              <a:off x="8294007" y="3432175"/>
              <a:ext cx="8610600" cy="1600200"/>
              <a:chOff x="9271000" y="5167490"/>
              <a:chExt cx="7277100" cy="1079500"/>
            </a:xfrm>
          </p:grpSpPr>
          <p:pic>
            <p:nvPicPr>
              <p:cNvPr id="34" name="Picture 7">
                <a:extLst>
                  <a:ext uri="{FF2B5EF4-FFF2-40B4-BE49-F238E27FC236}">
                    <a16:creationId xmlns:a16="http://schemas.microsoft.com/office/drawing/2014/main" id="{A16BC7F5-F4AC-1607-433E-FEEE6ED08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71000" y="5167490"/>
                <a:ext cx="7277100" cy="1079500"/>
              </a:xfrm>
              <a:prstGeom prst="rect">
                <a:avLst/>
              </a:prstGeom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EF6D71DB-A58B-B746-98A0-54518CC3BDBB}"/>
                  </a:ext>
                </a:extLst>
              </p:cNvPr>
              <p:cNvGrpSpPr/>
              <p:nvPr/>
            </p:nvGrpSpPr>
            <p:grpSpPr>
              <a:xfrm>
                <a:off x="9575800" y="5321705"/>
                <a:ext cx="6540500" cy="758371"/>
                <a:chOff x="9575800" y="5391555"/>
                <a:chExt cx="6540500" cy="758371"/>
              </a:xfrm>
            </p:grpSpPr>
            <p:pic>
              <p:nvPicPr>
                <p:cNvPr id="36" name="Picture 12" descr="배지 1 단색으로 채워진">
                  <a:extLst>
                    <a:ext uri="{FF2B5EF4-FFF2-40B4-BE49-F238E27FC236}">
                      <a16:creationId xmlns:a16="http://schemas.microsoft.com/office/drawing/2014/main" id="{1751221C-657B-5F3F-351B-9ABA573CC6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9575800" y="5542139"/>
                  <a:ext cx="609600" cy="444500"/>
                </a:xfrm>
                <a:prstGeom prst="rect">
                  <a:avLst/>
                </a:prstGeom>
              </p:spPr>
            </p:pic>
            <p:sp>
              <p:nvSpPr>
                <p:cNvPr id="37" name="TextBox 25">
                  <a:extLst>
                    <a:ext uri="{FF2B5EF4-FFF2-40B4-BE49-F238E27FC236}">
                      <a16:creationId xmlns:a16="http://schemas.microsoft.com/office/drawing/2014/main" id="{B4406843-F793-7732-CEBF-47A709513CFD}"/>
                    </a:ext>
                  </a:extLst>
                </p:cNvPr>
                <p:cNvSpPr txBox="1"/>
                <p:nvPr/>
              </p:nvSpPr>
              <p:spPr>
                <a:xfrm>
                  <a:off x="10350500" y="5391555"/>
                  <a:ext cx="5765800" cy="75837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l">
                    <a:lnSpc>
                      <a:spcPct val="116199"/>
                    </a:lnSpc>
                  </a:pPr>
                  <a:r>
                    <a:rPr lang="ko-KR" altLang="en-US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창의적인 프로그래밍 교육</a:t>
                  </a:r>
                  <a:endParaRPr lang="en-US" altLang="ko-KR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  <a:p>
                  <a:pPr lvl="0" algn="l">
                    <a:lnSpc>
                      <a:spcPct val="116199"/>
                    </a:lnSpc>
                  </a:pPr>
                  <a:r>
                    <a:rPr lang="en-US" altLang="ko-KR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(</a:t>
                  </a:r>
                  <a:r>
                    <a:rPr lang="ko-KR" altLang="en-US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나만의 기능을 나만의 방식으로 구현</a:t>
                  </a:r>
                  <a:r>
                    <a:rPr lang="en-US" altLang="ko-KR" dirty="0">
                      <a:solidFill>
                        <a:srgbClr val="323232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)</a:t>
                  </a:r>
                  <a:endParaRPr lang="en-US" altLang="ko-KR" dirty="0"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AB376B5-4156-0A5D-E710-F9A6C6A6ECC6}"/>
                </a:ext>
              </a:extLst>
            </p:cNvPr>
            <p:cNvGrpSpPr/>
            <p:nvPr/>
          </p:nvGrpSpPr>
          <p:grpSpPr>
            <a:xfrm>
              <a:off x="8309034" y="5184775"/>
              <a:ext cx="8580546" cy="1600200"/>
              <a:chOff x="9283700" y="6779585"/>
              <a:chExt cx="7251700" cy="1079500"/>
            </a:xfrm>
          </p:grpSpPr>
          <p:pic>
            <p:nvPicPr>
              <p:cNvPr id="27" name="Picture 9">
                <a:extLst>
                  <a:ext uri="{FF2B5EF4-FFF2-40B4-BE49-F238E27FC236}">
                    <a16:creationId xmlns:a16="http://schemas.microsoft.com/office/drawing/2014/main" id="{1B3D296B-3379-2B7F-E749-2C7D54C6C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83700" y="6779585"/>
                <a:ext cx="7251700" cy="1079500"/>
              </a:xfrm>
              <a:prstGeom prst="rect">
                <a:avLst/>
              </a:prstGeom>
            </p:spPr>
          </p:pic>
          <p:sp>
            <p:nvSpPr>
              <p:cNvPr id="32" name="TextBox 26">
                <a:extLst>
                  <a:ext uri="{FF2B5EF4-FFF2-40B4-BE49-F238E27FC236}">
                    <a16:creationId xmlns:a16="http://schemas.microsoft.com/office/drawing/2014/main" id="{33865CEB-36AE-7AEF-284B-4FE8A27DC8E2}"/>
                  </a:ext>
                </a:extLst>
              </p:cNvPr>
              <p:cNvSpPr txBox="1"/>
              <p:nvPr/>
            </p:nvSpPr>
            <p:spPr>
              <a:xfrm>
                <a:off x="10363200" y="6849988"/>
                <a:ext cx="5753100" cy="87519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r>
                  <a:rPr lang="ko-KR" altLang="en-US" dirty="0">
                    <a:latin typeface="Pretendard Regular" panose="020B0600000101010101" charset="-127"/>
                    <a:ea typeface="Pretendard Regular" panose="020B0600000101010101" charset="-127"/>
                  </a:rPr>
                  <a:t>프로그래밍 도구로써 </a:t>
                </a:r>
                <a:r>
                  <a:rPr lang="ko-KR" altLang="en-US" dirty="0" err="1">
                    <a:latin typeface="Pretendard Regular" panose="020B0600000101010101" charset="-127"/>
                    <a:ea typeface="Pretendard Regular" panose="020B0600000101010101" charset="-127"/>
                  </a:rPr>
                  <a:t>범용성있는</a:t>
                </a:r>
                <a:r>
                  <a:rPr lang="ko-KR" altLang="en-US" dirty="0">
                    <a:latin typeface="Pretendard Regular" panose="020B0600000101010101" charset="-127"/>
                    <a:ea typeface="Pretendard Regular" panose="020B0600000101010101" charset="-127"/>
                  </a:rPr>
                  <a:t> 활용</a:t>
                </a:r>
                <a:endParaRPr lang="en-US" altLang="ko-KR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  <a:p>
                <a:r>
                  <a:rPr lang="en-US" altLang="ko-KR" dirty="0">
                    <a:latin typeface="Pretendard Regular" panose="020B0600000101010101" charset="-127"/>
                    <a:ea typeface="Pretendard Regular" panose="020B0600000101010101" charset="-127"/>
                  </a:rPr>
                  <a:t>(</a:t>
                </a:r>
                <a:r>
                  <a:rPr lang="ko-KR" altLang="en-US" dirty="0">
                    <a:latin typeface="Pretendard Regular" panose="020B0600000101010101" charset="-127"/>
                    <a:ea typeface="Pretendard Regular" panose="020B0600000101010101" charset="-127"/>
                  </a:rPr>
                  <a:t>학습 도구 </a:t>
                </a:r>
                <a:r>
                  <a:rPr lang="en-US" altLang="ko-KR" dirty="0">
                    <a:latin typeface="Pretendard Regular" panose="020B0600000101010101" charset="-127"/>
                    <a:ea typeface="Pretendard Regular" panose="020B0600000101010101" charset="-127"/>
                  </a:rPr>
                  <a:t>+ </a:t>
                </a:r>
                <a:r>
                  <a:rPr lang="ko-KR" altLang="en-US" dirty="0" err="1">
                    <a:latin typeface="Pretendard Regular" panose="020B0600000101010101" charset="-127"/>
                    <a:ea typeface="Pretendard Regular" panose="020B0600000101010101" charset="-127"/>
                  </a:rPr>
                  <a:t>노코드툴</a:t>
                </a:r>
                <a:r>
                  <a:rPr lang="en-US" altLang="ko-KR" dirty="0">
                    <a:latin typeface="Pretendard Regular" panose="020B0600000101010101" charset="-127"/>
                    <a:ea typeface="Pretendard Regular" panose="020B0600000101010101" charset="-127"/>
                  </a:rPr>
                  <a:t>)</a:t>
                </a:r>
              </a:p>
            </p:txBody>
          </p:sp>
          <p:pic>
            <p:nvPicPr>
              <p:cNvPr id="33" name="Picture 12" descr="배지 단색으로 채워진">
                <a:extLst>
                  <a:ext uri="{FF2B5EF4-FFF2-40B4-BE49-F238E27FC236}">
                    <a16:creationId xmlns:a16="http://schemas.microsoft.com/office/drawing/2014/main" id="{27793C4F-C51C-5A70-E2D0-BEE27F81A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9575800" y="7087059"/>
                <a:ext cx="602020" cy="4445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AF23A6E-D0B3-28FC-F7F1-9957A3A2DA0C}"/>
                </a:ext>
              </a:extLst>
            </p:cNvPr>
            <p:cNvGrpSpPr/>
            <p:nvPr/>
          </p:nvGrpSpPr>
          <p:grpSpPr>
            <a:xfrm>
              <a:off x="8309034" y="6981824"/>
              <a:ext cx="8580546" cy="1600200"/>
              <a:chOff x="9294586" y="8421662"/>
              <a:chExt cx="7251700" cy="1079500"/>
            </a:xfrm>
          </p:grpSpPr>
          <p:pic>
            <p:nvPicPr>
              <p:cNvPr id="21" name="Picture 11">
                <a:extLst>
                  <a:ext uri="{FF2B5EF4-FFF2-40B4-BE49-F238E27FC236}">
                    <a16:creationId xmlns:a16="http://schemas.microsoft.com/office/drawing/2014/main" id="{989FEE69-9E54-65FB-D550-AF43FF0B8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94586" y="8421662"/>
                <a:ext cx="7251700" cy="1079500"/>
              </a:xfrm>
              <a:prstGeom prst="rect">
                <a:avLst/>
              </a:prstGeom>
            </p:spPr>
          </p:pic>
          <p:sp>
            <p:nvSpPr>
              <p:cNvPr id="25" name="TextBox 26">
                <a:extLst>
                  <a:ext uri="{FF2B5EF4-FFF2-40B4-BE49-F238E27FC236}">
                    <a16:creationId xmlns:a16="http://schemas.microsoft.com/office/drawing/2014/main" id="{C6164FF3-CE7D-BE61-7E75-E6BE783365A4}"/>
                  </a:ext>
                </a:extLst>
              </p:cNvPr>
              <p:cNvSpPr txBox="1"/>
              <p:nvPr/>
            </p:nvSpPr>
            <p:spPr>
              <a:xfrm>
                <a:off x="10377428" y="8545892"/>
                <a:ext cx="5753100" cy="79294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endParaRPr lang="en-US" sz="2000" b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pic>
            <p:nvPicPr>
              <p:cNvPr id="26" name="Picture 12" descr="배지 3 단색으로 채워진">
                <a:extLst>
                  <a:ext uri="{FF2B5EF4-FFF2-40B4-BE49-F238E27FC236}">
                    <a16:creationId xmlns:a16="http://schemas.microsoft.com/office/drawing/2014/main" id="{AAAAAD2B-B687-1967-D9FA-660FDC727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9563100" y="8751862"/>
                <a:ext cx="633186" cy="444500"/>
              </a:xfrm>
              <a:prstGeom prst="rect">
                <a:avLst/>
              </a:prstGeom>
            </p:spPr>
          </p:pic>
        </p:grpSp>
      </p:grpSp>
      <p:sp>
        <p:nvSpPr>
          <p:cNvPr id="38" name="TextBox 26">
            <a:extLst>
              <a:ext uri="{FF2B5EF4-FFF2-40B4-BE49-F238E27FC236}">
                <a16:creationId xmlns:a16="http://schemas.microsoft.com/office/drawing/2014/main" id="{EC9C8285-9409-727D-C6C4-DC117E48CD27}"/>
              </a:ext>
            </a:extLst>
          </p:cNvPr>
          <p:cNvSpPr txBox="1"/>
          <p:nvPr/>
        </p:nvSpPr>
        <p:spPr>
          <a:xfrm>
            <a:off x="3032240" y="7995596"/>
            <a:ext cx="6807333" cy="11653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컴퓨팅 사고와 알고리즘 설계 능력 향상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단순히 코딩 학습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2096769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032500"/>
            <a:ext cx="12240000" cy="967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7046" y="3479800"/>
            <a:ext cx="4699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9389" y="4038600"/>
            <a:ext cx="4699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76400" y="6845300"/>
            <a:ext cx="84328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400" b="0" i="0" u="none" strike="noStrike" spc="-500">
                <a:solidFill>
                  <a:srgbClr val="323232"/>
                </a:solidFill>
                <a:latin typeface="210 Gaeseongsidae Regular"/>
              </a:rPr>
              <a:t>THANK YOU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A8B11A1-9728-1489-91C6-4D5C744605B6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C8BA38-CDC6-BAEA-CF6E-3F79A27D7295}"/>
              </a:ext>
            </a:extLst>
          </p:cNvPr>
          <p:cNvGrpSpPr/>
          <p:nvPr/>
        </p:nvGrpSpPr>
        <p:grpSpPr>
          <a:xfrm>
            <a:off x="13464339" y="3009900"/>
            <a:ext cx="3505200" cy="3505200"/>
            <a:chOff x="13515139" y="3030454"/>
            <a:chExt cx="3505200" cy="3505200"/>
          </a:xfrm>
        </p:grpSpPr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61605070-0E86-5CDB-9D7C-DE992B726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30600" y="4152900"/>
              <a:ext cx="469900" cy="482600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1B396F74-8C07-08CC-A939-BB6ABDFB7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97000" y="3289300"/>
              <a:ext cx="469900" cy="482600"/>
            </a:xfrm>
            <a:prstGeom prst="rect">
              <a:avLst/>
            </a:prstGeom>
          </p:spPr>
        </p:pic>
        <p:pic>
          <p:nvPicPr>
            <p:cNvPr id="19" name="그래픽 18" descr="로봇 윤곽선">
              <a:extLst>
                <a:ext uri="{FF2B5EF4-FFF2-40B4-BE49-F238E27FC236}">
                  <a16:creationId xmlns:a16="http://schemas.microsoft.com/office/drawing/2014/main" id="{EB1CF360-C7AA-B618-8E49-41400665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5139" y="3030454"/>
              <a:ext cx="3505200" cy="3505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261350" y="1473200"/>
            <a:ext cx="1778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202020"/>
                </a:solidFill>
                <a:latin typeface="Oswald SemiBold"/>
              </a:rPr>
              <a:t>CONTENTS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35400" y="1892300"/>
            <a:ext cx="10617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500" dirty="0">
                <a:solidFill>
                  <a:srgbClr val="202020"/>
                </a:solidFill>
                <a:ea typeface="S-Core Dream 3 Light"/>
              </a:rPr>
              <a:t>목표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1BFE44C-2F48-89C1-AB5A-8E211E416F66}"/>
              </a:ext>
            </a:extLst>
          </p:cNvPr>
          <p:cNvGrpSpPr/>
          <p:nvPr/>
        </p:nvGrpSpPr>
        <p:grpSpPr>
          <a:xfrm>
            <a:off x="1463675" y="3785142"/>
            <a:ext cx="2875822" cy="4740368"/>
            <a:chOff x="3644900" y="4000500"/>
            <a:chExt cx="3340100" cy="47625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기본적 코딩 실력이 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필요 없는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‘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어려워 보이지 않는</a:t>
              </a: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’’</a:t>
              </a:r>
            </a:p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프로그램</a:t>
              </a:r>
              <a:endParaRPr lang="en-US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400" dirty="0">
                  <a:solidFill>
                    <a:srgbClr val="202020"/>
                  </a:solidFill>
                  <a:latin typeface="Oswald SemiBold"/>
                </a:rPr>
                <a:t># </a:t>
              </a:r>
              <a:r>
                <a:rPr lang="ko-KR" altLang="en-US" sz="2400" dirty="0">
                  <a:solidFill>
                    <a:srgbClr val="202020"/>
                  </a:solidFill>
                  <a:latin typeface="Oswald SemiBold"/>
                </a:rPr>
                <a:t>낮은 접근장벽</a:t>
              </a:r>
              <a:endParaRPr lang="en-US" sz="24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6300">
                  <a:solidFill>
                    <a:srgbClr val="202020"/>
                  </a:solidFill>
                  <a:latin typeface="Oswald SemiBold"/>
                </a:rPr>
                <a:t>1</a:t>
              </a: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321800"/>
            <a:ext cx="16306800" cy="50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9321800"/>
            <a:ext cx="2717800" cy="5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698500"/>
            <a:ext cx="317500" cy="203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16969BD-F586-0CAD-57B6-D45C06DB664A}"/>
              </a:ext>
            </a:extLst>
          </p:cNvPr>
          <p:cNvGrpSpPr/>
          <p:nvPr/>
        </p:nvGrpSpPr>
        <p:grpSpPr>
          <a:xfrm>
            <a:off x="4662851" y="3760418"/>
            <a:ext cx="2875822" cy="4740368"/>
            <a:chOff x="3644900" y="4000500"/>
            <a:chExt cx="3340100" cy="4762500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E0B20BF0-1D7F-5CA6-0EE8-1C6AD3D9C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DA4611E-64B3-A3DC-E422-950AA55B7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8FAE85F9-04B1-7E31-761B-77D7C23E544B}"/>
                </a:ext>
              </a:extLst>
            </p:cNvPr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이해하기 쉽고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실질적인 텍스트 코딩으로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이어질 </a:t>
              </a: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‘’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발전 가능성</a:t>
              </a: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’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을 가진</a:t>
              </a: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프로그램</a:t>
              </a:r>
              <a:endParaRPr lang="en-US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9848F815-8B27-D61B-1429-507C365EDB36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400" dirty="0">
                  <a:solidFill>
                    <a:srgbClr val="202020"/>
                  </a:solidFill>
                  <a:latin typeface="Oswald SemiBold"/>
                </a:rPr>
                <a:t># </a:t>
              </a:r>
              <a:r>
                <a:rPr lang="ko-KR" altLang="en-US" sz="2400" dirty="0">
                  <a:solidFill>
                    <a:srgbClr val="202020"/>
                  </a:solidFill>
                  <a:latin typeface="Oswald SemiBold"/>
                </a:rPr>
                <a:t>지속적 학습</a:t>
              </a:r>
              <a:endParaRPr lang="en-US" sz="24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E7EC527F-9D26-BB09-420B-7621BF55CCD1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6300" dirty="0">
                  <a:solidFill>
                    <a:srgbClr val="202020"/>
                  </a:solidFill>
                  <a:latin typeface="Oswald SemiBold"/>
                </a:rPr>
                <a:t>2</a:t>
              </a:r>
              <a:endParaRPr lang="en-US" sz="630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65E1D73-4D97-8B94-9751-545F2AFA4D91}"/>
              </a:ext>
            </a:extLst>
          </p:cNvPr>
          <p:cNvGrpSpPr/>
          <p:nvPr/>
        </p:nvGrpSpPr>
        <p:grpSpPr>
          <a:xfrm>
            <a:off x="7873511" y="3777522"/>
            <a:ext cx="2875822" cy="4740368"/>
            <a:chOff x="3644900" y="4000500"/>
            <a:chExt cx="3340100" cy="4762500"/>
          </a:xfrm>
        </p:grpSpPr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2671C0B9-50CA-C14E-BA96-047C2A1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DB72907D-FB3E-6F2A-1A42-345ABD77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B079E102-DF9F-8FC2-F0E2-B72464E90A35}"/>
                </a:ext>
              </a:extLst>
            </p:cNvPr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편리하고 즉각적인 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질의응답이 가능하도록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LLM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을 활용하여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코딩 친구와 함께하는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‘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친절한 코칭</a:t>
              </a: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’</a:t>
              </a: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60E09B1-033C-5610-CF58-CBF43E6F898B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400" dirty="0">
                  <a:solidFill>
                    <a:srgbClr val="202020"/>
                  </a:solidFill>
                  <a:latin typeface="Oswald SemiBold"/>
                </a:rPr>
                <a:t>#</a:t>
              </a:r>
              <a:r>
                <a:rPr lang="ko-KR" altLang="en-US" sz="2400" dirty="0">
                  <a:solidFill>
                    <a:srgbClr val="202020"/>
                  </a:solidFill>
                  <a:latin typeface="Oswald SemiBold"/>
                </a:rPr>
                <a:t>밀접한 코칭</a:t>
              </a:r>
              <a:endParaRPr lang="en-US" sz="24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61ACFF7-CBA8-E291-02AD-0471129DEE6B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6300" dirty="0">
                  <a:solidFill>
                    <a:srgbClr val="202020"/>
                  </a:solidFill>
                  <a:latin typeface="Oswald SemiBold"/>
                </a:rPr>
                <a:t>3</a:t>
              </a:r>
              <a:endParaRPr lang="en-US" sz="630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A0C52BC-B230-1D46-7EE6-92C8707AC7D8}"/>
              </a:ext>
            </a:extLst>
          </p:cNvPr>
          <p:cNvGrpSpPr/>
          <p:nvPr/>
        </p:nvGrpSpPr>
        <p:grpSpPr>
          <a:xfrm>
            <a:off x="11072687" y="3785142"/>
            <a:ext cx="2875822" cy="4740368"/>
            <a:chOff x="3644900" y="4000500"/>
            <a:chExt cx="3340100" cy="4762500"/>
          </a:xfrm>
        </p:grpSpPr>
        <p:pic>
          <p:nvPicPr>
            <p:cNvPr id="45" name="Picture 5">
              <a:extLst>
                <a:ext uri="{FF2B5EF4-FFF2-40B4-BE49-F238E27FC236}">
                  <a16:creationId xmlns:a16="http://schemas.microsoft.com/office/drawing/2014/main" id="{FBD5F1B7-1AEF-4CC2-1340-918B3965C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AFC9B139-64A9-283F-CBD0-633402B7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662784AE-B4DB-CC8B-6003-F5FFF4F64FFB}"/>
                </a:ext>
              </a:extLst>
            </p:cNvPr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해보고 싶은 것부터 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해볼 수 있는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41100"/>
                </a:lnSpc>
              </a:pP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‘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지루하지 않은</a:t>
              </a: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’</a:t>
              </a:r>
            </a:p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코딩 학습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9882DEDC-9076-4568-4CF5-27455AD4C44D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400" dirty="0">
                  <a:solidFill>
                    <a:srgbClr val="202020"/>
                  </a:solidFill>
                  <a:latin typeface="Oswald SemiBold"/>
                </a:rPr>
                <a:t>#</a:t>
              </a:r>
              <a:r>
                <a:rPr lang="ko-KR" altLang="en-US" sz="2400" dirty="0">
                  <a:solidFill>
                    <a:srgbClr val="202020"/>
                  </a:solidFill>
                  <a:latin typeface="Oswald SemiBold"/>
                </a:rPr>
                <a:t>흥미와 집중도</a:t>
              </a:r>
              <a:endParaRPr lang="en-US" sz="24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49" name="TextBox 18">
              <a:extLst>
                <a:ext uri="{FF2B5EF4-FFF2-40B4-BE49-F238E27FC236}">
                  <a16:creationId xmlns:a16="http://schemas.microsoft.com/office/drawing/2014/main" id="{DB5E03A2-C767-9117-34D7-736E561C48D3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6300" dirty="0">
                  <a:solidFill>
                    <a:srgbClr val="202020"/>
                  </a:solidFill>
                  <a:latin typeface="Oswald SemiBold"/>
                </a:rPr>
                <a:t>4</a:t>
              </a:r>
              <a:endParaRPr lang="en-US" sz="630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D93B88-F0DC-F7C3-C854-1A799FC831AB}"/>
              </a:ext>
            </a:extLst>
          </p:cNvPr>
          <p:cNvGrpSpPr/>
          <p:nvPr/>
        </p:nvGrpSpPr>
        <p:grpSpPr>
          <a:xfrm>
            <a:off x="14421579" y="3785142"/>
            <a:ext cx="2875822" cy="4740368"/>
            <a:chOff x="3644900" y="4000500"/>
            <a:chExt cx="3340100" cy="4762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57263D-5E8A-6F31-F479-D29A8E4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31604735-B323-0E47-C7C3-BD16E4379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42782B71-C6A0-D1F6-631A-CF6CB40F6CCD}"/>
                </a:ext>
              </a:extLst>
            </p:cNvPr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큰 목표를 </a:t>
              </a: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Buddy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가 여러 작은 목표로 나누어  체계적으로 설계하고 학습자에게 지속적으로 확인 받는 프로그램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FC161EA8-E938-89D2-510C-48A00E59DF99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400" dirty="0">
                  <a:solidFill>
                    <a:srgbClr val="202020"/>
                  </a:solidFill>
                  <a:latin typeface="Oswald SemiBold"/>
                </a:rPr>
                <a:t>#</a:t>
              </a:r>
              <a:r>
                <a:rPr lang="ko-KR" altLang="en-US" sz="2400" dirty="0">
                  <a:solidFill>
                    <a:srgbClr val="202020"/>
                  </a:solidFill>
                  <a:latin typeface="Oswald SemiBold"/>
                </a:rPr>
                <a:t>세부화 목표</a:t>
              </a:r>
              <a:endParaRPr lang="en-US" sz="24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1DA9FCC4-FADF-96DD-D48D-EF94CEBD7E6A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6300" dirty="0">
                  <a:solidFill>
                    <a:srgbClr val="202020"/>
                  </a:solidFill>
                  <a:latin typeface="Oswald Semi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52FF6-B170-B6FD-B806-AF49C99BC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A69F224-B4DC-D0B5-4C1D-BAAF705EA280}"/>
              </a:ext>
            </a:extLst>
          </p:cNvPr>
          <p:cNvSpPr txBox="1"/>
          <p:nvPr/>
        </p:nvSpPr>
        <p:spPr>
          <a:xfrm>
            <a:off x="8077200" y="1524000"/>
            <a:ext cx="1778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202020"/>
                </a:solidFill>
                <a:latin typeface="Oswald SemiBold"/>
              </a:rPr>
              <a:t>CONTENTS </a:t>
            </a:r>
            <a:r>
              <a:rPr lang="en-US" altLang="ko-KR" sz="2400" dirty="0">
                <a:solidFill>
                  <a:srgbClr val="202020"/>
                </a:solidFill>
                <a:latin typeface="Oswald SemiBold"/>
              </a:rPr>
              <a:t>4</a:t>
            </a:r>
            <a:endParaRPr lang="en-US" sz="2400" dirty="0">
              <a:solidFill>
                <a:srgbClr val="202020"/>
              </a:solidFill>
              <a:latin typeface="Oswal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EFCC02-71D0-0B66-4BB0-06CC350DC46D}"/>
              </a:ext>
            </a:extLst>
          </p:cNvPr>
          <p:cNvSpPr txBox="1"/>
          <p:nvPr/>
        </p:nvSpPr>
        <p:spPr>
          <a:xfrm>
            <a:off x="3657600" y="1897924"/>
            <a:ext cx="10617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500" dirty="0">
                <a:solidFill>
                  <a:srgbClr val="202020"/>
                </a:solidFill>
                <a:ea typeface="S-Core Dream 3 Light"/>
              </a:rPr>
              <a:t>기존 시스템과의 차별성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61950A2-7E95-1FBD-6414-CACB63F4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321800"/>
            <a:ext cx="16306800" cy="508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230D94-F4F1-A597-8E4D-2575296E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321800"/>
            <a:ext cx="10858500" cy="508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A9966F92-FFB3-4463-E690-CAE80475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698500"/>
            <a:ext cx="317500" cy="2032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2742F013-DC1A-0416-67CF-243BD2EB122A}"/>
              </a:ext>
            </a:extLst>
          </p:cNvPr>
          <p:cNvSpPr txBox="1"/>
          <p:nvPr/>
        </p:nvSpPr>
        <p:spPr>
          <a:xfrm>
            <a:off x="3537200" y="7881076"/>
            <a:ext cx="1676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2400" dirty="0">
              <a:solidFill>
                <a:srgbClr val="202020"/>
              </a:solidFill>
              <a:latin typeface="Oswald SemiBold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5869CDCD-D3D1-847C-A576-DADABD99E1E3}"/>
              </a:ext>
            </a:extLst>
          </p:cNvPr>
          <p:cNvSpPr txBox="1"/>
          <p:nvPr/>
        </p:nvSpPr>
        <p:spPr>
          <a:xfrm>
            <a:off x="3054600" y="7855676"/>
            <a:ext cx="622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2600" dirty="0">
              <a:solidFill>
                <a:srgbClr val="202020"/>
              </a:solidFill>
              <a:latin typeface="Oswald SemiBold"/>
            </a:endParaRP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4427B323-C98B-8484-26EE-5B53FE026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9321800"/>
            <a:ext cx="13576300" cy="50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CFBB9B9-0987-645C-CFE6-5CDF0816DFA1}"/>
              </a:ext>
            </a:extLst>
          </p:cNvPr>
          <p:cNvGrpSpPr/>
          <p:nvPr/>
        </p:nvGrpSpPr>
        <p:grpSpPr>
          <a:xfrm>
            <a:off x="1202419" y="3716018"/>
            <a:ext cx="2875822" cy="4740368"/>
            <a:chOff x="3644900" y="4000500"/>
            <a:chExt cx="3340100" cy="4762500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7231331F-3DE6-7557-2493-2761B2B5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8023F22B-B018-FA60-D889-367FE0A6A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5E70099A-D6A7-F522-6E13-7FE77998E556}"/>
                </a:ext>
              </a:extLst>
            </p:cNvPr>
            <p:cNvSpPr txBox="1"/>
            <p:nvPr/>
          </p:nvSpPr>
          <p:spPr>
            <a:xfrm>
              <a:off x="3898900" y="6451600"/>
              <a:ext cx="2844800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endParaRPr lang="en-US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3D23DDE5-4611-DAF9-A656-50B841D5D7C3}"/>
                </a:ext>
              </a:extLst>
            </p:cNvPr>
            <p:cNvSpPr txBox="1"/>
            <p:nvPr/>
          </p:nvSpPr>
          <p:spPr>
            <a:xfrm>
              <a:off x="3879532" y="5623856"/>
              <a:ext cx="2857500" cy="14915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200" dirty="0">
                  <a:solidFill>
                    <a:srgbClr val="202020"/>
                  </a:solidFill>
                  <a:latin typeface="Oswald SemiBold"/>
                </a:rPr>
                <a:t>#</a:t>
              </a:r>
              <a:r>
                <a:rPr lang="ko-KR" altLang="en-US" sz="2200" b="1" dirty="0">
                  <a:solidFill>
                    <a:srgbClr val="202020"/>
                  </a:solidFill>
                  <a:latin typeface="Oswald SemiBold"/>
                </a:rPr>
                <a:t> 블록 코딩 학습 도구와 </a:t>
              </a:r>
              <a:r>
                <a:rPr lang="ko-KR" altLang="en-US" sz="2200" b="1" dirty="0" err="1">
                  <a:solidFill>
                    <a:srgbClr val="202020"/>
                  </a:solidFill>
                  <a:latin typeface="Oswald SemiBold"/>
                </a:rPr>
                <a:t>노코드툴의</a:t>
              </a:r>
              <a:r>
                <a:rPr lang="ko-KR" altLang="en-US" sz="2200" b="1" dirty="0">
                  <a:solidFill>
                    <a:srgbClr val="202020"/>
                  </a:solidFill>
                  <a:latin typeface="Oswald SemiBold"/>
                </a:rPr>
                <a:t> 기능을 상호보완</a:t>
              </a:r>
              <a:endParaRPr lang="en-US" sz="2200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43866CBC-0470-06D4-DD9B-919E9A0E95A2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6300">
                  <a:solidFill>
                    <a:srgbClr val="202020"/>
                  </a:solidFill>
                  <a:latin typeface="Oswald SemiBold"/>
                </a:rPr>
                <a:t>1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6829D6-61FA-9456-2EBC-BA667B7DB484}"/>
              </a:ext>
            </a:extLst>
          </p:cNvPr>
          <p:cNvGrpSpPr/>
          <p:nvPr/>
        </p:nvGrpSpPr>
        <p:grpSpPr>
          <a:xfrm>
            <a:off x="4401595" y="3691294"/>
            <a:ext cx="2875822" cy="4740368"/>
            <a:chOff x="3644900" y="4000500"/>
            <a:chExt cx="3340100" cy="4762500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A09AA11F-2899-D4B7-62D3-21C32DB9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40CE6210-84A9-DBFF-B683-A753C7FF2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DF72D42D-253C-482E-3ED9-AE1B92D7E918}"/>
                </a:ext>
              </a:extLst>
            </p:cNvPr>
            <p:cNvSpPr txBox="1"/>
            <p:nvPr/>
          </p:nvSpPr>
          <p:spPr>
            <a:xfrm>
              <a:off x="3850738" y="6648695"/>
              <a:ext cx="3036046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600" spc="-100" dirty="0">
                  <a:solidFill>
                    <a:srgbClr val="202020">
                      <a:alpha val="70196"/>
                    </a:srgbClr>
                  </a:solidFill>
                </a:rPr>
                <a:t>기존 </a:t>
              </a:r>
              <a:r>
                <a:rPr lang="en-US" altLang="ko-KR" sz="1600" spc="-100" dirty="0">
                  <a:solidFill>
                    <a:srgbClr val="202020">
                      <a:alpha val="70196"/>
                    </a:srgbClr>
                  </a:solidFill>
                </a:rPr>
                <a:t>AI </a:t>
              </a:r>
              <a:r>
                <a:rPr lang="ko-KR" altLang="en-US" sz="1600" spc="-100" dirty="0" err="1">
                  <a:solidFill>
                    <a:srgbClr val="202020">
                      <a:alpha val="70196"/>
                    </a:srgbClr>
                  </a:solidFill>
                </a:rPr>
                <a:t>챗봇은</a:t>
              </a:r>
              <a:r>
                <a:rPr lang="ko-KR" altLang="en-US" sz="1600" spc="-100" dirty="0">
                  <a:solidFill>
                    <a:srgbClr val="202020">
                      <a:alpha val="70196"/>
                    </a:srgbClr>
                  </a:solidFill>
                </a:rPr>
                <a:t> 결과 위주</a:t>
              </a:r>
              <a:endParaRPr lang="en-US" altLang="ko-KR" sz="1600" spc="-100" dirty="0">
                <a:solidFill>
                  <a:srgbClr val="202020">
                    <a:alpha val="70196"/>
                  </a:srgbClr>
                </a:solidFill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1600" spc="-100" dirty="0">
                  <a:solidFill>
                    <a:srgbClr val="202020">
                      <a:alpha val="70196"/>
                    </a:srgbClr>
                  </a:solidFill>
                </a:rPr>
                <a:t>출력으로 인해 학습 의욕 저하</a:t>
              </a:r>
              <a:r>
                <a:rPr lang="en-US" altLang="ko-KR" sz="1600" spc="-100" dirty="0">
                  <a:solidFill>
                    <a:srgbClr val="202020">
                      <a:alpha val="70196"/>
                    </a:srgbClr>
                  </a:solidFill>
                </a:rPr>
                <a:t>,</a:t>
              </a:r>
            </a:p>
            <a:p>
              <a:pPr lvl="0" algn="ctr">
                <a:lnSpc>
                  <a:spcPct val="141100"/>
                </a:lnSpc>
              </a:pPr>
              <a:r>
                <a:rPr lang="ko-KR" altLang="en-US" sz="1600" spc="-100" dirty="0">
                  <a:solidFill>
                    <a:srgbClr val="202020">
                      <a:alpha val="70196"/>
                    </a:srgbClr>
                  </a:solidFill>
                </a:rPr>
                <a:t>개념 이해도 하락</a:t>
              </a:r>
              <a:r>
                <a:rPr lang="en-US" altLang="ko-KR" sz="1600" spc="-100" dirty="0">
                  <a:solidFill>
                    <a:srgbClr val="202020">
                      <a:alpha val="70196"/>
                    </a:srgbClr>
                  </a:solidFill>
                </a:rPr>
                <a:t>.</a:t>
              </a:r>
            </a:p>
            <a:p>
              <a:pPr lvl="0" algn="ctr">
                <a:lnSpc>
                  <a:spcPct val="141100"/>
                </a:lnSpc>
              </a:pPr>
              <a:r>
                <a:rPr lang="ko-KR" altLang="en-US" sz="1600" spc="-100" dirty="0">
                  <a:solidFill>
                    <a:srgbClr val="202020">
                      <a:alpha val="70196"/>
                    </a:srgbClr>
                  </a:solidFill>
                </a:rPr>
                <a:t>이를 </a:t>
              </a:r>
              <a:r>
                <a:rPr lang="en-US" altLang="ko-KR" sz="1600" spc="-100" dirty="0">
                  <a:solidFill>
                    <a:srgbClr val="202020">
                      <a:alpha val="70196"/>
                    </a:srgbClr>
                  </a:solidFill>
                </a:rPr>
                <a:t>‘</a:t>
              </a:r>
              <a:r>
                <a:rPr lang="ko-KR" altLang="en-US" sz="1600" spc="-100" dirty="0">
                  <a:solidFill>
                    <a:srgbClr val="202020">
                      <a:alpha val="70196"/>
                    </a:srgbClr>
                  </a:solidFill>
                </a:rPr>
                <a:t>학습 위주</a:t>
              </a:r>
              <a:r>
                <a:rPr lang="en-US" altLang="ko-KR" sz="1600" spc="-100" dirty="0">
                  <a:solidFill>
                    <a:srgbClr val="202020">
                      <a:alpha val="70196"/>
                    </a:srgbClr>
                  </a:solidFill>
                </a:rPr>
                <a:t>’ </a:t>
              </a:r>
              <a:r>
                <a:rPr lang="ko-KR" altLang="en-US" sz="1600" spc="-100" dirty="0">
                  <a:solidFill>
                    <a:srgbClr val="202020">
                      <a:alpha val="70196"/>
                    </a:srgbClr>
                  </a:solidFill>
                </a:rPr>
                <a:t>징검다리 </a:t>
              </a:r>
              <a:endParaRPr lang="en-US" altLang="ko-KR" sz="1600" spc="-100" dirty="0">
                <a:solidFill>
                  <a:srgbClr val="202020">
                    <a:alpha val="70196"/>
                  </a:srgbClr>
                </a:solidFill>
              </a:endParaRPr>
            </a:p>
            <a:p>
              <a:pPr lvl="0" algn="ctr">
                <a:lnSpc>
                  <a:spcPct val="141100"/>
                </a:lnSpc>
              </a:pPr>
              <a:r>
                <a:rPr lang="ko-KR" altLang="en-US" sz="1600" spc="-100" dirty="0">
                  <a:solidFill>
                    <a:srgbClr val="202020">
                      <a:alpha val="70196"/>
                    </a:srgbClr>
                  </a:solidFill>
                </a:rPr>
                <a:t>방식으로 해결</a:t>
              </a:r>
              <a:endParaRPr lang="en-US" altLang="ko-KR" sz="1600" spc="-100" dirty="0">
                <a:solidFill>
                  <a:srgbClr val="202020">
                    <a:alpha val="70196"/>
                  </a:srgbClr>
                </a:solidFill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F31703B-7B7C-A344-C07C-DAAE24B54882}"/>
                </a:ext>
              </a:extLst>
            </p:cNvPr>
            <p:cNvSpPr txBox="1"/>
            <p:nvPr/>
          </p:nvSpPr>
          <p:spPr>
            <a:xfrm>
              <a:off x="3772220" y="5651480"/>
              <a:ext cx="3098799" cy="10016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200" b="1" dirty="0">
                  <a:solidFill>
                    <a:srgbClr val="2020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 </a:t>
              </a:r>
              <a:r>
                <a:rPr lang="ko-KR" altLang="en-US" sz="2200" b="1" dirty="0">
                  <a:solidFill>
                    <a:srgbClr val="2020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물고기 제공이 아닌 물고기 잡는 법 학습</a:t>
              </a:r>
              <a:endParaRPr lang="en-US" sz="2200" b="1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7329A904-0F52-A77A-69DC-371A34EF4D34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6300" dirty="0">
                  <a:solidFill>
                    <a:srgbClr val="202020"/>
                  </a:solidFill>
                  <a:latin typeface="Oswald SemiBold"/>
                </a:rPr>
                <a:t>2</a:t>
              </a:r>
              <a:endParaRPr lang="en-US" sz="630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9009E66-0577-94B4-C6C6-1F240250F616}"/>
              </a:ext>
            </a:extLst>
          </p:cNvPr>
          <p:cNvGrpSpPr/>
          <p:nvPr/>
        </p:nvGrpSpPr>
        <p:grpSpPr>
          <a:xfrm>
            <a:off x="7612255" y="3708398"/>
            <a:ext cx="2875822" cy="4740368"/>
            <a:chOff x="3644900" y="4000500"/>
            <a:chExt cx="3340100" cy="4762500"/>
          </a:xfrm>
        </p:grpSpPr>
        <p:pic>
          <p:nvPicPr>
            <p:cNvPr id="35" name="Picture 5">
              <a:extLst>
                <a:ext uri="{FF2B5EF4-FFF2-40B4-BE49-F238E27FC236}">
                  <a16:creationId xmlns:a16="http://schemas.microsoft.com/office/drawing/2014/main" id="{02FA460F-BBA8-DCEB-76E9-BB66D63D1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36" name="Picture 8">
              <a:extLst>
                <a:ext uri="{FF2B5EF4-FFF2-40B4-BE49-F238E27FC236}">
                  <a16:creationId xmlns:a16="http://schemas.microsoft.com/office/drawing/2014/main" id="{588C4CBC-08B5-9C5B-2B16-FED87B108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5A3F77EA-6E89-54C7-BDD0-0F5BAC42F8D3}"/>
                </a:ext>
              </a:extLst>
            </p:cNvPr>
            <p:cNvSpPr txBox="1"/>
            <p:nvPr/>
          </p:nvSpPr>
          <p:spPr>
            <a:xfrm>
              <a:off x="3898900" y="6451599"/>
              <a:ext cx="2844801" cy="19452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기능 구현 과정 내에서 현재 상황을 시각화하고 </a:t>
              </a:r>
              <a:r>
                <a:rPr lang="ko-KR" altLang="en-US" sz="1700" spc="-100" dirty="0" err="1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구조탭와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700" spc="-100" dirty="0" err="1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코드탭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동시에 변동 상황을 확인할 수 있어</a:t>
              </a:r>
              <a:r>
                <a:rPr lang="en-US" altLang="ko-KR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실시간으로 결과물에 대한 높은 신뢰도와 이해도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69B6F15C-47BC-4270-494C-A27C8F158084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200" b="1" dirty="0">
                  <a:solidFill>
                    <a:srgbClr val="202020"/>
                  </a:solidFill>
                  <a:latin typeface="Oswald SemiBold"/>
                </a:rPr>
                <a:t># </a:t>
              </a:r>
              <a:r>
                <a:rPr lang="ko-KR" altLang="en-US" sz="2200" b="1" dirty="0">
                  <a:solidFill>
                    <a:srgbClr val="202020"/>
                  </a:solidFill>
                  <a:latin typeface="Oswald SemiBold"/>
                </a:rPr>
                <a:t>코드 결과 신뢰성</a:t>
              </a:r>
              <a:endParaRPr lang="en-US" sz="2200" b="1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108EE753-8A95-7381-1FCD-9C84B94E545D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6300" dirty="0">
                  <a:solidFill>
                    <a:srgbClr val="202020"/>
                  </a:solidFill>
                  <a:latin typeface="Oswald SemiBold"/>
                </a:rPr>
                <a:t>3</a:t>
              </a:r>
              <a:endParaRPr lang="en-US" sz="630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D729DF-1E09-2472-1DEB-47A74493E28F}"/>
              </a:ext>
            </a:extLst>
          </p:cNvPr>
          <p:cNvGrpSpPr/>
          <p:nvPr/>
        </p:nvGrpSpPr>
        <p:grpSpPr>
          <a:xfrm>
            <a:off x="10811431" y="3716018"/>
            <a:ext cx="2875822" cy="4740368"/>
            <a:chOff x="3644900" y="4000500"/>
            <a:chExt cx="3340100" cy="4762500"/>
          </a:xfrm>
        </p:grpSpPr>
        <p:pic>
          <p:nvPicPr>
            <p:cNvPr id="41" name="Picture 5">
              <a:extLst>
                <a:ext uri="{FF2B5EF4-FFF2-40B4-BE49-F238E27FC236}">
                  <a16:creationId xmlns:a16="http://schemas.microsoft.com/office/drawing/2014/main" id="{69A5AECE-FD30-085C-D9B6-C9411CEC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E2338109-119A-748B-9E05-A5EB63D9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E6C91114-82B4-01A4-6D5C-3506712D49AB}"/>
                </a:ext>
              </a:extLst>
            </p:cNvPr>
            <p:cNvSpPr txBox="1"/>
            <p:nvPr/>
          </p:nvSpPr>
          <p:spPr>
            <a:xfrm>
              <a:off x="3886201" y="6562659"/>
              <a:ext cx="2844801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사용자의 질문에 답변을 제공하기 보단 사용자가 답변을 스스로 답변을 찾아갈 수 있는 재질문을 하는 소통 방식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15BE3C28-76F1-0000-B80B-C2A3BD22A8D2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200" b="1" dirty="0">
                  <a:solidFill>
                    <a:srgbClr val="202020"/>
                  </a:solidFill>
                  <a:latin typeface="Oswald SemiBold"/>
                </a:rPr>
                <a:t>#</a:t>
              </a:r>
              <a:r>
                <a:rPr lang="ko-KR" altLang="en-US" sz="2200" b="1" dirty="0">
                  <a:solidFill>
                    <a:srgbClr val="202020"/>
                  </a:solidFill>
                  <a:latin typeface="Oswald SemiBold"/>
                </a:rPr>
                <a:t>산파술식 학습법</a:t>
              </a:r>
              <a:endParaRPr lang="en-US" sz="2200" b="1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D3C021C2-1EA7-A9E9-EA43-459FC0E537D6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6300" dirty="0">
                  <a:solidFill>
                    <a:srgbClr val="202020"/>
                  </a:solidFill>
                  <a:latin typeface="Oswald SemiBold"/>
                </a:rPr>
                <a:t>4</a:t>
              </a:r>
              <a:endParaRPr lang="en-US" sz="630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  <p:sp>
        <p:nvSpPr>
          <p:cNvPr id="52" name="TextBox 12">
            <a:extLst>
              <a:ext uri="{FF2B5EF4-FFF2-40B4-BE49-F238E27FC236}">
                <a16:creationId xmlns:a16="http://schemas.microsoft.com/office/drawing/2014/main" id="{E1F95D14-8F25-DADE-5367-2FE48B5C5331}"/>
              </a:ext>
            </a:extLst>
          </p:cNvPr>
          <p:cNvSpPr txBox="1"/>
          <p:nvPr/>
        </p:nvSpPr>
        <p:spPr>
          <a:xfrm>
            <a:off x="1317859" y="6581864"/>
            <a:ext cx="2666414" cy="17570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6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블록 코딩 학습 도구의 부족한 </a:t>
            </a:r>
            <a:r>
              <a:rPr lang="ko-KR" altLang="en-US" sz="1600" spc="-100" dirty="0" err="1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실질성</a:t>
            </a:r>
            <a:r>
              <a:rPr lang="en-US" altLang="ko-KR" sz="16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난이도</a:t>
            </a:r>
            <a:r>
              <a:rPr lang="en-US" altLang="ko-KR" sz="16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흥미도</a:t>
            </a:r>
            <a:r>
              <a:rPr lang="en-US" altLang="ko-KR" sz="16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6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 </a:t>
            </a:r>
            <a:endParaRPr lang="en-US" altLang="ko-KR" sz="1600" spc="-100" dirty="0">
              <a:solidFill>
                <a:srgbClr val="202020">
                  <a:alpha val="70196"/>
                </a:srgb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sz="1600" spc="-100" dirty="0" err="1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노코드툴의</a:t>
            </a:r>
            <a:r>
              <a:rPr lang="ko-KR" altLang="en-US" sz="16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 부족한 학습용이성</a:t>
            </a:r>
            <a:r>
              <a:rPr lang="en-US" altLang="ko-KR" sz="16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rPr>
              <a:t>기초 필요 등의 한계 극복</a:t>
            </a:r>
            <a:endParaRPr lang="en-US" sz="1600" spc="-100" dirty="0">
              <a:solidFill>
                <a:srgbClr val="202020">
                  <a:alpha val="70196"/>
                </a:srgb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B95D1EA-C52F-FD52-1F42-B1293F55F3FC}"/>
              </a:ext>
            </a:extLst>
          </p:cNvPr>
          <p:cNvGrpSpPr/>
          <p:nvPr/>
        </p:nvGrpSpPr>
        <p:grpSpPr>
          <a:xfrm>
            <a:off x="13981235" y="3691294"/>
            <a:ext cx="2875822" cy="4740368"/>
            <a:chOff x="3644900" y="4000500"/>
            <a:chExt cx="3340100" cy="4762500"/>
          </a:xfrm>
        </p:grpSpPr>
        <p:pic>
          <p:nvPicPr>
            <p:cNvPr id="54" name="Picture 5">
              <a:extLst>
                <a:ext uri="{FF2B5EF4-FFF2-40B4-BE49-F238E27FC236}">
                  <a16:creationId xmlns:a16="http://schemas.microsoft.com/office/drawing/2014/main" id="{A9C27B94-AFEE-B18D-EC69-6CACAF8C5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4900" y="4000500"/>
              <a:ext cx="3340100" cy="4762500"/>
            </a:xfrm>
            <a:prstGeom prst="rect">
              <a:avLst/>
            </a:prstGeom>
          </p:spPr>
        </p:pic>
        <p:pic>
          <p:nvPicPr>
            <p:cNvPr id="55" name="Picture 8">
              <a:extLst>
                <a:ext uri="{FF2B5EF4-FFF2-40B4-BE49-F238E27FC236}">
                  <a16:creationId xmlns:a16="http://schemas.microsoft.com/office/drawing/2014/main" id="{B9FBA979-2FE6-B9EA-29DF-CC248183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0000"/>
            </a:blip>
            <a:stretch>
              <a:fillRect/>
            </a:stretch>
          </p:blipFill>
          <p:spPr>
            <a:xfrm>
              <a:off x="4610100" y="5562600"/>
              <a:ext cx="1409700" cy="38100"/>
            </a:xfrm>
            <a:prstGeom prst="rect">
              <a:avLst/>
            </a:prstGeom>
          </p:spPr>
        </p:pic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062528E3-97F6-B93F-8E37-965781F425C5}"/>
                </a:ext>
              </a:extLst>
            </p:cNvPr>
            <p:cNvSpPr txBox="1"/>
            <p:nvPr/>
          </p:nvSpPr>
          <p:spPr>
            <a:xfrm>
              <a:off x="3886201" y="6562659"/>
              <a:ext cx="2844801" cy="176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코드 구현 후 종료가 아닌 학습 과정을 통해 </a:t>
              </a:r>
              <a:r>
                <a:rPr lang="ko-KR" altLang="en-US" sz="1700" spc="-100" dirty="0" err="1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맞춤화된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700" spc="-100" dirty="0" err="1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챗봇이</a:t>
              </a:r>
              <a:r>
                <a:rPr lang="ko-KR" altLang="en-US" sz="1700" spc="-100" dirty="0">
                  <a:solidFill>
                    <a:srgbClr val="202020">
                      <a:alpha val="70196"/>
                    </a:srgbClr>
                  </a:solidFill>
                  <a:latin typeface="맑은 고딕" panose="020B0503020000020004" pitchFamily="50" charset="-127"/>
                </a:rPr>
                <a:t> 하나의 계정을 사용하는 내내 마치 나만의 코딩 친구처럼 작동</a:t>
              </a:r>
              <a:endParaRPr lang="en-US" altLang="ko-KR" sz="1700" spc="-100" dirty="0">
                <a:solidFill>
                  <a:srgbClr val="202020">
                    <a:alpha val="70196"/>
                  </a:srgb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7" name="TextBox 13">
              <a:extLst>
                <a:ext uri="{FF2B5EF4-FFF2-40B4-BE49-F238E27FC236}">
                  <a16:creationId xmlns:a16="http://schemas.microsoft.com/office/drawing/2014/main" id="{8A335123-1397-93F1-AEB4-7A209D1B3531}"/>
                </a:ext>
              </a:extLst>
            </p:cNvPr>
            <p:cNvSpPr txBox="1"/>
            <p:nvPr/>
          </p:nvSpPr>
          <p:spPr>
            <a:xfrm>
              <a:off x="3886200" y="5791200"/>
              <a:ext cx="2857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400" dirty="0">
                  <a:solidFill>
                    <a:srgbClr val="202020"/>
                  </a:solidFill>
                  <a:latin typeface="Oswald SemiBold"/>
                </a:rPr>
                <a:t># </a:t>
              </a:r>
              <a:r>
                <a:rPr lang="ko-KR" altLang="en-US" sz="2200" b="1" dirty="0" err="1">
                  <a:solidFill>
                    <a:srgbClr val="202020"/>
                  </a:solidFill>
                  <a:latin typeface="Oswald SemiBold"/>
                </a:rPr>
                <a:t>챗봇과</a:t>
              </a:r>
              <a:r>
                <a:rPr lang="ko-KR" altLang="en-US" sz="2200" b="1" dirty="0">
                  <a:solidFill>
                    <a:srgbClr val="202020"/>
                  </a:solidFill>
                  <a:latin typeface="Oswald SemiBold"/>
                </a:rPr>
                <a:t> 친밀성</a:t>
              </a:r>
              <a:endParaRPr lang="en-US" sz="2400" b="1" dirty="0">
                <a:solidFill>
                  <a:srgbClr val="202020"/>
                </a:solidFill>
                <a:latin typeface="Oswald SemiBold"/>
              </a:endParaRPr>
            </a:p>
          </p:txBody>
        </p:sp>
        <p:sp>
          <p:nvSpPr>
            <p:cNvPr id="58" name="TextBox 18">
              <a:extLst>
                <a:ext uri="{FF2B5EF4-FFF2-40B4-BE49-F238E27FC236}">
                  <a16:creationId xmlns:a16="http://schemas.microsoft.com/office/drawing/2014/main" id="{BE76E415-EB8C-6567-B017-4B44E980D65E}"/>
                </a:ext>
              </a:extLst>
            </p:cNvPr>
            <p:cNvSpPr txBox="1"/>
            <p:nvPr/>
          </p:nvSpPr>
          <p:spPr>
            <a:xfrm>
              <a:off x="4572000" y="4394200"/>
              <a:ext cx="1498600" cy="1130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6300" dirty="0">
                  <a:solidFill>
                    <a:srgbClr val="202020"/>
                  </a:solidFill>
                  <a:latin typeface="Oswald SemiBold"/>
                </a:rPr>
                <a:t>5</a:t>
              </a:r>
              <a:endParaRPr lang="en-US" sz="6300" dirty="0">
                <a:solidFill>
                  <a:srgbClr val="202020"/>
                </a:solidFill>
                <a:latin typeface="Oswal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20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39C0-BACE-F2C0-DE49-3F2CD0D53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D11E12-E99C-78E7-918E-1D38E883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6AA8AFA-07B3-20BE-4FD2-4106376D0A2A}"/>
              </a:ext>
            </a:extLst>
          </p:cNvPr>
          <p:cNvGrpSpPr/>
          <p:nvPr/>
        </p:nvGrpSpPr>
        <p:grpSpPr>
          <a:xfrm>
            <a:off x="6565900" y="3581400"/>
            <a:ext cx="10121900" cy="4356100"/>
            <a:chOff x="6565900" y="3467100"/>
            <a:chExt cx="10121900" cy="43561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5B9293F-CD82-4C52-B26C-59035F284BBF}"/>
                </a:ext>
              </a:extLst>
            </p:cNvPr>
            <p:cNvGrpSpPr/>
            <p:nvPr/>
          </p:nvGrpSpPr>
          <p:grpSpPr>
            <a:xfrm>
              <a:off x="6565900" y="3467100"/>
              <a:ext cx="9969500" cy="1257300"/>
              <a:chOff x="6565900" y="3060700"/>
              <a:chExt cx="9969500" cy="1257300"/>
            </a:xfrm>
          </p:grpSpPr>
          <p:pic>
            <p:nvPicPr>
              <p:cNvPr id="6" name="Picture 6">
                <a:extLst>
                  <a:ext uri="{FF2B5EF4-FFF2-40B4-BE49-F238E27FC236}">
                    <a16:creationId xmlns:a16="http://schemas.microsoft.com/office/drawing/2014/main" id="{495817FF-6E1C-6857-2FC8-BB09D2A8A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5900" y="3060700"/>
                <a:ext cx="9969500" cy="1257300"/>
              </a:xfrm>
              <a:prstGeom prst="rect">
                <a:avLst/>
              </a:prstGeom>
            </p:spPr>
          </p:pic>
          <p:pic>
            <p:nvPicPr>
              <p:cNvPr id="14" name="Picture 14">
                <a:extLst>
                  <a:ext uri="{FF2B5EF4-FFF2-40B4-BE49-F238E27FC236}">
                    <a16:creationId xmlns:a16="http://schemas.microsoft.com/office/drawing/2014/main" id="{ABC6DA5B-E247-0FAA-40CC-97273BF6C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5400000">
                <a:off x="9067800" y="3683000"/>
                <a:ext cx="304800" cy="12700"/>
              </a:xfrm>
              <a:prstGeom prst="rect">
                <a:avLst/>
              </a:prstGeom>
            </p:spPr>
          </p:pic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7A47288E-7B30-A337-3D1A-D24D2DDA910C}"/>
                  </a:ext>
                </a:extLst>
              </p:cNvPr>
              <p:cNvSpPr txBox="1"/>
              <p:nvPr/>
            </p:nvSpPr>
            <p:spPr>
              <a:xfrm>
                <a:off x="7099300" y="3517900"/>
                <a:ext cx="1943100" cy="330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342900" lvl="0" indent="-342900" algn="l">
                  <a:lnSpc>
                    <a:spcPct val="116199"/>
                  </a:lnSpc>
                  <a:buClr>
                    <a:srgbClr val="E5350F"/>
                  </a:buClr>
                  <a:buFont typeface="Arial"/>
                  <a:buChar char="●"/>
                </a:pPr>
                <a:r>
                  <a:rPr lang="ko-KR" altLang="en-US" sz="1900" b="0" i="0" u="none" strike="noStrike" dirty="0">
                    <a:solidFill>
                      <a:srgbClr val="E5350F"/>
                    </a:solidFill>
                    <a:ea typeface="Pretendard Medium"/>
                  </a:rPr>
                  <a:t>프로그램 대상</a:t>
                </a:r>
                <a:endParaRPr lang="ko-KR" sz="1900" b="0" i="0" u="none" strike="noStrike" dirty="0">
                  <a:solidFill>
                    <a:srgbClr val="E5350F"/>
                  </a:solidFill>
                  <a:ea typeface="Pretendard Medium"/>
                </a:endParaRPr>
              </a:p>
            </p:txBody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E2150488-4369-D1A7-55BB-6EDDEE888DF8}"/>
                  </a:ext>
                </a:extLst>
              </p:cNvPr>
              <p:cNvSpPr txBox="1"/>
              <p:nvPr/>
            </p:nvSpPr>
            <p:spPr>
              <a:xfrm>
                <a:off x="9537700" y="3505200"/>
                <a:ext cx="6616700" cy="342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0" i="0" u="none" strike="noStrike" dirty="0">
                    <a:solidFill>
                      <a:srgbClr val="323232"/>
                    </a:solidFill>
                    <a:ea typeface="Pretendard Regular"/>
                  </a:rPr>
                  <a:t>프로그래밍을 한 번도 접해본 적 없는 초보자</a:t>
                </a:r>
                <a:endParaRPr lang="ko-KR" sz="2000" b="0" i="0" u="none" strike="noStrike" dirty="0">
                  <a:solidFill>
                    <a:srgbClr val="323232"/>
                  </a:solidFill>
                  <a:ea typeface="Pretendard Regular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1A28AED-2923-F14A-1BE4-53D4D9F8BAFE}"/>
                </a:ext>
              </a:extLst>
            </p:cNvPr>
            <p:cNvGrpSpPr/>
            <p:nvPr/>
          </p:nvGrpSpPr>
          <p:grpSpPr>
            <a:xfrm>
              <a:off x="6565900" y="4921250"/>
              <a:ext cx="10121900" cy="1454150"/>
              <a:chOff x="6565900" y="4311650"/>
              <a:chExt cx="10121900" cy="1454150"/>
            </a:xfrm>
          </p:grpSpPr>
          <p:pic>
            <p:nvPicPr>
              <p:cNvPr id="7" name="Picture 7">
                <a:extLst>
                  <a:ext uri="{FF2B5EF4-FFF2-40B4-BE49-F238E27FC236}">
                    <a16:creationId xmlns:a16="http://schemas.microsoft.com/office/drawing/2014/main" id="{CCC7E76C-996E-F368-6680-CF2DA7538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5900" y="4311650"/>
                <a:ext cx="9969500" cy="1454150"/>
              </a:xfrm>
              <a:prstGeom prst="rect">
                <a:avLst/>
              </a:prstGeom>
            </p:spPr>
          </p:pic>
          <p:pic>
            <p:nvPicPr>
              <p:cNvPr id="17" name="Picture 17">
                <a:extLst>
                  <a:ext uri="{FF2B5EF4-FFF2-40B4-BE49-F238E27FC236}">
                    <a16:creationId xmlns:a16="http://schemas.microsoft.com/office/drawing/2014/main" id="{D30DF48D-5617-1999-1F4B-026668A14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9067800" y="4984750"/>
                <a:ext cx="304800" cy="12700"/>
              </a:xfrm>
              <a:prstGeom prst="rect">
                <a:avLst/>
              </a:prstGeom>
            </p:spPr>
          </p:pic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F001521B-8080-BDFE-732B-45445F5282EC}"/>
                  </a:ext>
                </a:extLst>
              </p:cNvPr>
              <p:cNvSpPr txBox="1"/>
              <p:nvPr/>
            </p:nvSpPr>
            <p:spPr>
              <a:xfrm>
                <a:off x="7099300" y="4845050"/>
                <a:ext cx="1943100" cy="330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342900" lvl="0" indent="-342900" algn="l">
                  <a:lnSpc>
                    <a:spcPct val="116199"/>
                  </a:lnSpc>
                  <a:buClr>
                    <a:srgbClr val="E5350F"/>
                  </a:buClr>
                  <a:buFont typeface="Arial"/>
                  <a:buChar char="●"/>
                </a:pPr>
                <a:r>
                  <a:rPr lang="ko-KR" altLang="en-US" sz="1900" b="0" i="0" u="none" strike="noStrike" dirty="0">
                    <a:solidFill>
                      <a:srgbClr val="E5350F"/>
                    </a:solidFill>
                    <a:ea typeface="Pretendard Medium"/>
                  </a:rPr>
                  <a:t>프로그램 목표</a:t>
                </a:r>
                <a:endParaRPr lang="ko-KR" sz="1900" b="0" i="0" u="none" strike="noStrike" dirty="0">
                  <a:solidFill>
                    <a:srgbClr val="E5350F"/>
                  </a:solidFill>
                  <a:ea typeface="Pretendard Medium"/>
                </a:endParaRPr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A64D58A7-EE42-A7C1-27FB-4035CB8CA530}"/>
                  </a:ext>
                </a:extLst>
              </p:cNvPr>
              <p:cNvSpPr txBox="1"/>
              <p:nvPr/>
            </p:nvSpPr>
            <p:spPr>
              <a:xfrm>
                <a:off x="9540875" y="4381500"/>
                <a:ext cx="7146925" cy="1257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프로그래밍을 학습하는 과정에서 학습자가 단순한 코드 작성에만 </a:t>
                </a:r>
                <a:r>
                  <a:rPr lang="ko-KR" altLang="en-US" sz="2000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그</a:t>
                </a:r>
                <a:r>
                  <a:rPr lang="ko-KR" altLang="en-US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치지 않고 알고리즘의 본질과 문제 해결 능력을 체계적</a:t>
                </a:r>
                <a:endPara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  <a:p>
                <a:pPr lvl="0" algn="l">
                  <a:lnSpc>
                    <a:spcPct val="116199"/>
                  </a:lnSpc>
                </a:pPr>
                <a:r>
                  <a:rPr lang="ko-KR" altLang="en-US" sz="2000" b="0" i="0" u="none" strike="noStrike" dirty="0" err="1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으로</a:t>
                </a:r>
                <a:r>
                  <a:rPr lang="ko-KR" altLang="en-US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배울 수 있도록 돕는다</a:t>
                </a:r>
                <a:r>
                  <a:rPr lang="en-US" altLang="ko-KR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.</a:t>
                </a:r>
                <a:endParaRPr 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886E471-C72C-6261-10FB-F7B5F62681B3}"/>
                </a:ext>
              </a:extLst>
            </p:cNvPr>
            <p:cNvGrpSpPr/>
            <p:nvPr/>
          </p:nvGrpSpPr>
          <p:grpSpPr>
            <a:xfrm>
              <a:off x="6565900" y="6565900"/>
              <a:ext cx="9969500" cy="1257300"/>
              <a:chOff x="6565900" y="5956300"/>
              <a:chExt cx="9969500" cy="1257300"/>
            </a:xfrm>
          </p:grpSpPr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F28DAE49-74B3-A5BA-B3CB-EC16FB12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5900" y="5956300"/>
                <a:ext cx="9969500" cy="1257300"/>
              </a:xfrm>
              <a:prstGeom prst="rect">
                <a:avLst/>
              </a:prstGeom>
            </p:spPr>
          </p:pic>
          <p:pic>
            <p:nvPicPr>
              <p:cNvPr id="20" name="Picture 20">
                <a:extLst>
                  <a:ext uri="{FF2B5EF4-FFF2-40B4-BE49-F238E27FC236}">
                    <a16:creationId xmlns:a16="http://schemas.microsoft.com/office/drawing/2014/main" id="{821FF89A-B897-32F5-C740-EC105A727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5400000">
                <a:off x="9067800" y="6578600"/>
                <a:ext cx="304800" cy="12700"/>
              </a:xfrm>
              <a:prstGeom prst="rect">
                <a:avLst/>
              </a:prstGeom>
            </p:spPr>
          </p:pic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0E6DAF79-3324-CA09-3A28-46B91327F34A}"/>
                  </a:ext>
                </a:extLst>
              </p:cNvPr>
              <p:cNvSpPr txBox="1"/>
              <p:nvPr/>
            </p:nvSpPr>
            <p:spPr>
              <a:xfrm>
                <a:off x="7099300" y="6400800"/>
                <a:ext cx="1943100" cy="330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342900" lvl="0" indent="-342900" algn="l">
                  <a:lnSpc>
                    <a:spcPct val="116199"/>
                  </a:lnSpc>
                  <a:buClr>
                    <a:srgbClr val="E5350F"/>
                  </a:buClr>
                  <a:buFont typeface="Arial"/>
                  <a:buChar char="●"/>
                </a:pPr>
                <a:r>
                  <a:rPr lang="ko-KR" altLang="en-US" sz="1900" b="0" i="0" u="none" strike="noStrike" dirty="0">
                    <a:solidFill>
                      <a:srgbClr val="E5350F"/>
                    </a:solidFill>
                    <a:ea typeface="Pretendard Medium"/>
                  </a:rPr>
                  <a:t>프로그램 철학</a:t>
                </a:r>
                <a:endParaRPr lang="ko-KR" sz="1900" b="0" i="0" u="none" strike="noStrike" dirty="0">
                  <a:solidFill>
                    <a:srgbClr val="E5350F"/>
                  </a:solidFill>
                  <a:ea typeface="Pretendard Medium"/>
                </a:endParaRPr>
              </a:p>
            </p:txBody>
          </p:sp>
          <p:sp>
            <p:nvSpPr>
              <p:cNvPr id="22" name="TextBox 22">
                <a:extLst>
                  <a:ext uri="{FF2B5EF4-FFF2-40B4-BE49-F238E27FC236}">
                    <a16:creationId xmlns:a16="http://schemas.microsoft.com/office/drawing/2014/main" id="{6D30C4C7-CCC1-BF24-6C5D-896D43F18AD0}"/>
                  </a:ext>
                </a:extLst>
              </p:cNvPr>
              <p:cNvSpPr txBox="1"/>
              <p:nvPr/>
            </p:nvSpPr>
            <p:spPr>
              <a:xfrm>
                <a:off x="9436100" y="6400800"/>
                <a:ext cx="6616700" cy="342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산파술적 문답법을 활용한 자기 주도적 학습을 추구하여 스스로 사고하고 문제를 해결하도록 돕는 </a:t>
                </a:r>
                <a:r>
                  <a:rPr lang="ko-KR" altLang="en-US" sz="2000" b="0" i="0" u="none" strike="noStrike" dirty="0" err="1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챗봇</a:t>
                </a:r>
                <a:r>
                  <a:rPr lang="ko-KR" altLang="en-US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시스템을 제공한다</a:t>
                </a:r>
                <a:r>
                  <a:rPr lang="en-US" altLang="ko-KR" sz="2000" b="0" i="0" u="none" strike="noStrike" dirty="0">
                    <a:solidFill>
                      <a:srgbClr val="323232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.</a:t>
                </a:r>
                <a:endParaRPr 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</p:grpSp>
      </p:grpSp>
      <p:sp>
        <p:nvSpPr>
          <p:cNvPr id="26" name="TextBox 11">
            <a:extLst>
              <a:ext uri="{FF2B5EF4-FFF2-40B4-BE49-F238E27FC236}">
                <a16:creationId xmlns:a16="http://schemas.microsoft.com/office/drawing/2014/main" id="{1D93A34A-E749-732A-C604-6B580B44208D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4C1499-8BF4-9D0E-3084-DB3271A90135}"/>
              </a:ext>
            </a:extLst>
          </p:cNvPr>
          <p:cNvGrpSpPr/>
          <p:nvPr/>
        </p:nvGrpSpPr>
        <p:grpSpPr>
          <a:xfrm>
            <a:off x="838200" y="2857500"/>
            <a:ext cx="5029200" cy="5689600"/>
            <a:chOff x="838200" y="3035300"/>
            <a:chExt cx="5029200" cy="56896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C528E31-46C6-27E6-40EC-90EA92059B1F}"/>
                </a:ext>
              </a:extLst>
            </p:cNvPr>
            <p:cNvGrpSpPr/>
            <p:nvPr/>
          </p:nvGrpSpPr>
          <p:grpSpPr>
            <a:xfrm>
              <a:off x="1739900" y="3035300"/>
              <a:ext cx="4127500" cy="5295900"/>
              <a:chOff x="1739900" y="3035300"/>
              <a:chExt cx="4127500" cy="5295900"/>
            </a:xfrm>
          </p:grpSpPr>
          <p:pic>
            <p:nvPicPr>
              <p:cNvPr id="3" name="Picture 3">
                <a:extLst>
                  <a:ext uri="{FF2B5EF4-FFF2-40B4-BE49-F238E27FC236}">
                    <a16:creationId xmlns:a16="http://schemas.microsoft.com/office/drawing/2014/main" id="{383DEDD0-7645-4AC4-0D73-87CCD4025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6300" y="8267700"/>
                <a:ext cx="2324100" cy="63500"/>
              </a:xfrm>
              <a:prstGeom prst="rect">
                <a:avLst/>
              </a:prstGeom>
            </p:spPr>
          </p:pic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D9B2D5A0-1E92-F599-288F-69291BF48FA9}"/>
                  </a:ext>
                </a:extLst>
              </p:cNvPr>
              <p:cNvSpPr txBox="1"/>
              <p:nvPr/>
            </p:nvSpPr>
            <p:spPr>
              <a:xfrm>
                <a:off x="1739900" y="3035300"/>
                <a:ext cx="4127500" cy="1701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83000"/>
                  </a:lnSpc>
                </a:pPr>
                <a:r>
                  <a:rPr lang="en-US" sz="5600" spc="-200" dirty="0" err="1">
                    <a:solidFill>
                      <a:srgbClr val="323232"/>
                    </a:solidFill>
                    <a:latin typeface="210 Gaeseongsidae Regular"/>
                  </a:rPr>
                  <a:t>CodeBuddy</a:t>
                </a:r>
                <a:endParaRPr lang="en-US" sz="5600" spc="-200" dirty="0">
                  <a:solidFill>
                    <a:srgbClr val="323232"/>
                  </a:solidFill>
                  <a:latin typeface="210 Gaeseongsidae Regular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B9296D6-48F9-19C4-8280-417107FBB2B9}"/>
                </a:ext>
              </a:extLst>
            </p:cNvPr>
            <p:cNvGrpSpPr/>
            <p:nvPr/>
          </p:nvGrpSpPr>
          <p:grpSpPr>
            <a:xfrm>
              <a:off x="838200" y="5219700"/>
              <a:ext cx="3505200" cy="3505200"/>
              <a:chOff x="13515139" y="3030454"/>
              <a:chExt cx="3505200" cy="3505200"/>
            </a:xfrm>
          </p:grpSpPr>
          <p:pic>
            <p:nvPicPr>
              <p:cNvPr id="35" name="Picture 5">
                <a:extLst>
                  <a:ext uri="{FF2B5EF4-FFF2-40B4-BE49-F238E27FC236}">
                    <a16:creationId xmlns:a16="http://schemas.microsoft.com/office/drawing/2014/main" id="{A527B533-A414-E8A9-202C-540BB7EE7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30600" y="4152900"/>
                <a:ext cx="469900" cy="482600"/>
              </a:xfrm>
              <a:prstGeom prst="rect">
                <a:avLst/>
              </a:prstGeom>
            </p:spPr>
          </p:pic>
          <p:pic>
            <p:nvPicPr>
              <p:cNvPr id="36" name="Picture 6">
                <a:extLst>
                  <a:ext uri="{FF2B5EF4-FFF2-40B4-BE49-F238E27FC236}">
                    <a16:creationId xmlns:a16="http://schemas.microsoft.com/office/drawing/2014/main" id="{049441F8-EB9F-46CB-3E29-0335FAFCE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97000" y="3289300"/>
                <a:ext cx="469900" cy="482600"/>
              </a:xfrm>
              <a:prstGeom prst="rect">
                <a:avLst/>
              </a:prstGeom>
            </p:spPr>
          </p:pic>
          <p:pic>
            <p:nvPicPr>
              <p:cNvPr id="37" name="그래픽 36" descr="로봇 윤곽선">
                <a:extLst>
                  <a:ext uri="{FF2B5EF4-FFF2-40B4-BE49-F238E27FC236}">
                    <a16:creationId xmlns:a16="http://schemas.microsoft.com/office/drawing/2014/main" id="{6097003E-F976-1621-1B13-64544F523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515139" y="3030454"/>
                <a:ext cx="3505200" cy="3505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6719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0E3C4-8C8A-062A-FFC5-52200E9E1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583348-B660-4E15-1299-82AD5929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23900"/>
            <a:ext cx="16954500" cy="89154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787E261B-0E36-ABB4-6344-AE9FC99AA5CC}"/>
              </a:ext>
            </a:extLst>
          </p:cNvPr>
          <p:cNvSpPr txBox="1"/>
          <p:nvPr/>
        </p:nvSpPr>
        <p:spPr>
          <a:xfrm>
            <a:off x="1358900" y="2720372"/>
            <a:ext cx="618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핵심 동작 시나리오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F1787556-7A43-5BFF-F918-65ECC739115A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3905C4B4-B0B6-4183-E994-F0BACA53A13E}"/>
              </a:ext>
            </a:extLst>
          </p:cNvPr>
          <p:cNvGrpSpPr/>
          <p:nvPr/>
        </p:nvGrpSpPr>
        <p:grpSpPr>
          <a:xfrm>
            <a:off x="1219200" y="4381500"/>
            <a:ext cx="6248399" cy="788014"/>
            <a:chOff x="6565900" y="5956300"/>
            <a:chExt cx="9969500" cy="1257300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AEB00824-DF74-BBE8-5831-C33D9171F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6" name="Picture 20">
              <a:extLst>
                <a:ext uri="{FF2B5EF4-FFF2-40B4-BE49-F238E27FC236}">
                  <a16:creationId xmlns:a16="http://schemas.microsoft.com/office/drawing/2014/main" id="{1CEE9C9B-39CA-F4BE-E646-4BF7A30DD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9459332" y="6578600"/>
              <a:ext cx="304800" cy="12700"/>
            </a:xfrm>
            <a:prstGeom prst="rect">
              <a:avLst/>
            </a:prstGeom>
          </p:spPr>
        </p:pic>
        <p:sp>
          <p:nvSpPr>
            <p:cNvPr id="7" name="TextBox 21">
              <a:extLst>
                <a:ext uri="{FF2B5EF4-FFF2-40B4-BE49-F238E27FC236}">
                  <a16:creationId xmlns:a16="http://schemas.microsoft.com/office/drawing/2014/main" id="{EF0F64FA-3542-5F02-C12B-CFFB7AA5D356}"/>
                </a:ext>
              </a:extLst>
            </p:cNvPr>
            <p:cNvSpPr txBox="1"/>
            <p:nvPr/>
          </p:nvSpPr>
          <p:spPr>
            <a:xfrm>
              <a:off x="7099300" y="6266213"/>
              <a:ext cx="2072264" cy="64344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유저 관리</a:t>
              </a:r>
            </a:p>
          </p:txBody>
        </p:sp>
        <p:sp>
          <p:nvSpPr>
            <p:cNvPr id="8" name="TextBox 22">
              <a:extLst>
                <a:ext uri="{FF2B5EF4-FFF2-40B4-BE49-F238E27FC236}">
                  <a16:creationId xmlns:a16="http://schemas.microsoft.com/office/drawing/2014/main" id="{17D2F640-75F8-7709-D63D-7C1C2EF5E3B6}"/>
                </a:ext>
              </a:extLst>
            </p:cNvPr>
            <p:cNvSpPr txBox="1"/>
            <p:nvPr/>
          </p:nvSpPr>
          <p:spPr>
            <a:xfrm>
              <a:off x="982763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로그인</a:t>
              </a:r>
            </a:p>
          </p:txBody>
        </p:sp>
      </p:grpSp>
      <p:grpSp>
        <p:nvGrpSpPr>
          <p:cNvPr id="9" name="그룹 9">
            <a:extLst>
              <a:ext uri="{FF2B5EF4-FFF2-40B4-BE49-F238E27FC236}">
                <a16:creationId xmlns:a16="http://schemas.microsoft.com/office/drawing/2014/main" id="{60D35F0A-E461-552F-4C53-0911EF7B1482}"/>
              </a:ext>
            </a:extLst>
          </p:cNvPr>
          <p:cNvGrpSpPr/>
          <p:nvPr/>
        </p:nvGrpSpPr>
        <p:grpSpPr>
          <a:xfrm>
            <a:off x="1219200" y="5490138"/>
            <a:ext cx="6248399" cy="788014"/>
            <a:chOff x="6565900" y="5956300"/>
            <a:chExt cx="9969500" cy="1257300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F02B7D2F-AF2B-7C81-5F85-65DAC6CC8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4F7DD02E-D67E-6EDE-3A64-E6FA82629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13" name="TextBox 21">
              <a:extLst>
                <a:ext uri="{FF2B5EF4-FFF2-40B4-BE49-F238E27FC236}">
                  <a16:creationId xmlns:a16="http://schemas.microsoft.com/office/drawing/2014/main" id="{E1F6C5DC-7A62-0548-F3E1-B0FA52278E89}"/>
                </a:ext>
              </a:extLst>
            </p:cNvPr>
            <p:cNvSpPr txBox="1"/>
            <p:nvPr/>
          </p:nvSpPr>
          <p:spPr>
            <a:xfrm>
              <a:off x="7099300" y="6400799"/>
              <a:ext cx="2072264" cy="40655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채팅</a:t>
              </a:r>
            </a:p>
          </p:txBody>
        </p:sp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DA80DC53-FF50-4A10-CD42-7FA839A318E0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챗봇과의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인터렉션</a:t>
              </a:r>
              <a:endParaRPr lang="ko-KR" altLang="en-US" sz="20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15" name="그룹 9">
            <a:extLst>
              <a:ext uri="{FF2B5EF4-FFF2-40B4-BE49-F238E27FC236}">
                <a16:creationId xmlns:a16="http://schemas.microsoft.com/office/drawing/2014/main" id="{6F86EE3F-CBA6-8FFE-8A7C-B5D6B60446CF}"/>
              </a:ext>
            </a:extLst>
          </p:cNvPr>
          <p:cNvGrpSpPr/>
          <p:nvPr/>
        </p:nvGrpSpPr>
        <p:grpSpPr>
          <a:xfrm>
            <a:off x="1219200" y="6625663"/>
            <a:ext cx="6248400" cy="788014"/>
            <a:chOff x="6565900" y="5956300"/>
            <a:chExt cx="9969500" cy="1257300"/>
          </a:xfrm>
        </p:grpSpPr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9DDBACB8-D143-5BA6-A447-84DE632AA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17" name="Picture 20">
              <a:extLst>
                <a:ext uri="{FF2B5EF4-FFF2-40B4-BE49-F238E27FC236}">
                  <a16:creationId xmlns:a16="http://schemas.microsoft.com/office/drawing/2014/main" id="{1B736961-748A-A1CE-02D5-86E550ACE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C319093B-31D2-ACB8-969F-B6F203B41CF6}"/>
                </a:ext>
              </a:extLst>
            </p:cNvPr>
            <p:cNvSpPr txBox="1"/>
            <p:nvPr/>
          </p:nvSpPr>
          <p:spPr>
            <a:xfrm>
              <a:off x="7099300" y="6162675"/>
              <a:ext cx="2253323" cy="844548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 err="1">
                  <a:solidFill>
                    <a:srgbClr val="808080"/>
                  </a:solidFill>
                  <a:ea typeface="Pretendard Medium"/>
                </a:rPr>
                <a:t>플로우차트</a:t>
              </a: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 </a:t>
              </a:r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87780BC8-CD94-76BD-0066-23A667B85BAE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미완성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플로우차트의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완성을 목표</a:t>
              </a:r>
            </a:p>
          </p:txBody>
        </p:sp>
      </p:grpSp>
      <p:grpSp>
        <p:nvGrpSpPr>
          <p:cNvPr id="20" name="그룹 9">
            <a:extLst>
              <a:ext uri="{FF2B5EF4-FFF2-40B4-BE49-F238E27FC236}">
                <a16:creationId xmlns:a16="http://schemas.microsoft.com/office/drawing/2014/main" id="{8934D5C5-D4BD-40DA-7AC1-542FBCD047CF}"/>
              </a:ext>
            </a:extLst>
          </p:cNvPr>
          <p:cNvGrpSpPr/>
          <p:nvPr/>
        </p:nvGrpSpPr>
        <p:grpSpPr>
          <a:xfrm>
            <a:off x="1219200" y="7768664"/>
            <a:ext cx="6248400" cy="788014"/>
            <a:chOff x="6565900" y="5956300"/>
            <a:chExt cx="9969500" cy="1257300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2B53078C-05B8-2F00-49FC-3FD29EA37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22" name="Picture 20">
              <a:extLst>
                <a:ext uri="{FF2B5EF4-FFF2-40B4-BE49-F238E27FC236}">
                  <a16:creationId xmlns:a16="http://schemas.microsoft.com/office/drawing/2014/main" id="{81102DE3-348F-90AD-F6DE-C9218E82D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95872F27-A49F-14C3-38D7-7271695A6B5F}"/>
                </a:ext>
              </a:extLst>
            </p:cNvPr>
            <p:cNvSpPr txBox="1"/>
            <p:nvPr/>
          </p:nvSpPr>
          <p:spPr>
            <a:xfrm>
              <a:off x="7099299" y="6400801"/>
              <a:ext cx="2185554" cy="46181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코딩</a:t>
              </a:r>
            </a:p>
          </p:txBody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6BD0ECFF-DD0A-5478-8F51-514A7BF14184}"/>
                </a:ext>
              </a:extLst>
            </p:cNvPr>
            <p:cNvSpPr txBox="1"/>
            <p:nvPr/>
          </p:nvSpPr>
          <p:spPr>
            <a:xfrm>
              <a:off x="9797121" y="6400799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19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각 파트를 주어진 힌트와 함께 코드로 구현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8D3D111-0F43-B1F4-C8EC-08D3C05A91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72400" y="2279526"/>
            <a:ext cx="9829800" cy="697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60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2FC2B-9BC6-24E5-2E3B-82EA116F9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39BBB9-986D-5547-704E-1A13EC52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177312E4-F697-BFFC-828F-0E4A34560277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566CD8-D274-A6D0-7F0D-052C1D25B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8983" y="2324100"/>
            <a:ext cx="9767017" cy="6934200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38C1E428-19F2-AA47-6ED7-979BFC4099A1}"/>
              </a:ext>
            </a:extLst>
          </p:cNvPr>
          <p:cNvSpPr txBox="1"/>
          <p:nvPr/>
        </p:nvSpPr>
        <p:spPr>
          <a:xfrm>
            <a:off x="1358900" y="2720372"/>
            <a:ext cx="618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핵심 동작 시나리오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grpSp>
        <p:nvGrpSpPr>
          <p:cNvPr id="27" name="그룹 9">
            <a:extLst>
              <a:ext uri="{FF2B5EF4-FFF2-40B4-BE49-F238E27FC236}">
                <a16:creationId xmlns:a16="http://schemas.microsoft.com/office/drawing/2014/main" id="{7ACCE92C-E12E-92AA-F87A-629DF78CE5F7}"/>
              </a:ext>
            </a:extLst>
          </p:cNvPr>
          <p:cNvGrpSpPr/>
          <p:nvPr/>
        </p:nvGrpSpPr>
        <p:grpSpPr>
          <a:xfrm>
            <a:off x="1219200" y="4381500"/>
            <a:ext cx="6248400" cy="788014"/>
            <a:chOff x="6565900" y="5956300"/>
            <a:chExt cx="9969500" cy="1257300"/>
          </a:xfrm>
        </p:grpSpPr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5F1CBDC7-DC8E-EEF4-6FDE-C5EE2FD4B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29" name="Picture 20">
              <a:extLst>
                <a:ext uri="{FF2B5EF4-FFF2-40B4-BE49-F238E27FC236}">
                  <a16:creationId xmlns:a16="http://schemas.microsoft.com/office/drawing/2014/main" id="{6445586F-83EB-5943-7FF2-5FED1FCC6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59332" y="6578600"/>
              <a:ext cx="304800" cy="12700"/>
            </a:xfrm>
            <a:prstGeom prst="rect">
              <a:avLst/>
            </a:prstGeom>
          </p:spPr>
        </p:pic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391B0930-6C43-4BF0-CFC0-DF1E188BDD59}"/>
                </a:ext>
              </a:extLst>
            </p:cNvPr>
            <p:cNvSpPr txBox="1"/>
            <p:nvPr/>
          </p:nvSpPr>
          <p:spPr>
            <a:xfrm>
              <a:off x="7099300" y="6266213"/>
              <a:ext cx="2072264" cy="64344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E5350F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유저 관리</a:t>
              </a:r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4CD70351-F74A-2559-B57B-5BE9C231BD6F}"/>
                </a:ext>
              </a:extLst>
            </p:cNvPr>
            <p:cNvSpPr txBox="1"/>
            <p:nvPr/>
          </p:nvSpPr>
          <p:spPr>
            <a:xfrm>
              <a:off x="982763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로그인</a:t>
              </a:r>
            </a:p>
          </p:txBody>
        </p:sp>
      </p:grpSp>
      <p:grpSp>
        <p:nvGrpSpPr>
          <p:cNvPr id="32" name="그룹 9">
            <a:extLst>
              <a:ext uri="{FF2B5EF4-FFF2-40B4-BE49-F238E27FC236}">
                <a16:creationId xmlns:a16="http://schemas.microsoft.com/office/drawing/2014/main" id="{39F24C4E-4A64-EF8F-7418-19E20F63EDFD}"/>
              </a:ext>
            </a:extLst>
          </p:cNvPr>
          <p:cNvGrpSpPr/>
          <p:nvPr/>
        </p:nvGrpSpPr>
        <p:grpSpPr>
          <a:xfrm>
            <a:off x="1219200" y="5490138"/>
            <a:ext cx="6248400" cy="788014"/>
            <a:chOff x="6565900" y="5956300"/>
            <a:chExt cx="9969500" cy="1257300"/>
          </a:xfrm>
        </p:grpSpPr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A83CB0E3-4D15-559D-516C-6C7F56870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E0E8F393-FB13-1227-4986-5B5E95187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35" name="TextBox 21">
              <a:extLst>
                <a:ext uri="{FF2B5EF4-FFF2-40B4-BE49-F238E27FC236}">
                  <a16:creationId xmlns:a16="http://schemas.microsoft.com/office/drawing/2014/main" id="{7B3E6255-28BD-4D5D-BD4E-48A3EF027008}"/>
                </a:ext>
              </a:extLst>
            </p:cNvPr>
            <p:cNvSpPr txBox="1"/>
            <p:nvPr/>
          </p:nvSpPr>
          <p:spPr>
            <a:xfrm>
              <a:off x="7099300" y="6400799"/>
              <a:ext cx="2072264" cy="40655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채팅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7CA80E99-9548-53A4-232F-1848253B6298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챗봇과의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인터렉션</a:t>
              </a:r>
              <a:endParaRPr lang="ko-KR" altLang="en-US" sz="20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37" name="그룹 9">
            <a:extLst>
              <a:ext uri="{FF2B5EF4-FFF2-40B4-BE49-F238E27FC236}">
                <a16:creationId xmlns:a16="http://schemas.microsoft.com/office/drawing/2014/main" id="{0416FA9E-EAE7-6CC8-F352-28C1152E613E}"/>
              </a:ext>
            </a:extLst>
          </p:cNvPr>
          <p:cNvGrpSpPr/>
          <p:nvPr/>
        </p:nvGrpSpPr>
        <p:grpSpPr>
          <a:xfrm>
            <a:off x="1219200" y="6625663"/>
            <a:ext cx="6248400" cy="788014"/>
            <a:chOff x="6565900" y="5956300"/>
            <a:chExt cx="9969500" cy="1257300"/>
          </a:xfrm>
        </p:grpSpPr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5839A549-E1ED-4E6C-A7CA-1DDCFF4D1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9" name="Picture 20">
              <a:extLst>
                <a:ext uri="{FF2B5EF4-FFF2-40B4-BE49-F238E27FC236}">
                  <a16:creationId xmlns:a16="http://schemas.microsoft.com/office/drawing/2014/main" id="{E4712672-047D-A018-498D-2041773B7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33FA3392-5009-A039-E4EC-613765760933}"/>
                </a:ext>
              </a:extLst>
            </p:cNvPr>
            <p:cNvSpPr txBox="1"/>
            <p:nvPr/>
          </p:nvSpPr>
          <p:spPr>
            <a:xfrm>
              <a:off x="7099300" y="6162675"/>
              <a:ext cx="2253323" cy="844548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 err="1">
                  <a:solidFill>
                    <a:srgbClr val="808080"/>
                  </a:solidFill>
                  <a:ea typeface="Pretendard Medium"/>
                </a:rPr>
                <a:t>플로우차트</a:t>
              </a: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 </a:t>
              </a: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id="{4B3B9D9E-F52D-A9D6-12C8-173BE75473A5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미완성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플로우차트의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완성을 목표</a:t>
              </a:r>
            </a:p>
          </p:txBody>
        </p:sp>
      </p:grpSp>
      <p:grpSp>
        <p:nvGrpSpPr>
          <p:cNvPr id="42" name="그룹 9">
            <a:extLst>
              <a:ext uri="{FF2B5EF4-FFF2-40B4-BE49-F238E27FC236}">
                <a16:creationId xmlns:a16="http://schemas.microsoft.com/office/drawing/2014/main" id="{67B102FD-5F26-9706-132B-3559E6C4D0DD}"/>
              </a:ext>
            </a:extLst>
          </p:cNvPr>
          <p:cNvGrpSpPr/>
          <p:nvPr/>
        </p:nvGrpSpPr>
        <p:grpSpPr>
          <a:xfrm>
            <a:off x="1219200" y="7768664"/>
            <a:ext cx="6248400" cy="788014"/>
            <a:chOff x="6565900" y="5956300"/>
            <a:chExt cx="9969500" cy="1257300"/>
          </a:xfrm>
        </p:grpSpPr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81438B94-BE7C-4CF1-761B-BAA6956A9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44" name="Picture 20">
              <a:extLst>
                <a:ext uri="{FF2B5EF4-FFF2-40B4-BE49-F238E27FC236}">
                  <a16:creationId xmlns:a16="http://schemas.microsoft.com/office/drawing/2014/main" id="{A4D06947-098A-9B8D-32BD-9367F809A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85D7F3AD-EB68-D9F2-4F30-1EA7165BC7E3}"/>
                </a:ext>
              </a:extLst>
            </p:cNvPr>
            <p:cNvSpPr txBox="1"/>
            <p:nvPr/>
          </p:nvSpPr>
          <p:spPr>
            <a:xfrm>
              <a:off x="7099299" y="6400801"/>
              <a:ext cx="2185554" cy="46181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코딩</a:t>
              </a:r>
            </a:p>
          </p:txBody>
        </p:sp>
        <p:sp>
          <p:nvSpPr>
            <p:cNvPr id="46" name="TextBox 22">
              <a:extLst>
                <a:ext uri="{FF2B5EF4-FFF2-40B4-BE49-F238E27FC236}">
                  <a16:creationId xmlns:a16="http://schemas.microsoft.com/office/drawing/2014/main" id="{492A0D60-6C36-6EBF-3C9D-53AB561B3C01}"/>
                </a:ext>
              </a:extLst>
            </p:cNvPr>
            <p:cNvSpPr txBox="1"/>
            <p:nvPr/>
          </p:nvSpPr>
          <p:spPr>
            <a:xfrm>
              <a:off x="9797121" y="6400799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19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각 파트를 주어진 힌트와 함께 코드로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2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16B52-C8E0-68E8-A32C-937340FB6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7AE6F2-096C-A1E1-D7D8-AC6EE675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954500" cy="891540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065A7E0F-C1CD-CAD1-1294-9455DE817886}"/>
              </a:ext>
            </a:extLst>
          </p:cNvPr>
          <p:cNvSpPr txBox="1"/>
          <p:nvPr/>
        </p:nvSpPr>
        <p:spPr>
          <a:xfrm>
            <a:off x="1739900" y="1143000"/>
            <a:ext cx="2514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Pretendard Regular"/>
                <a:ea typeface="Pretendard Regular"/>
              </a:rPr>
              <a:t>소프트웨어공학개론</a:t>
            </a:r>
            <a:endParaRPr lang="ko-KR" sz="1500" b="0" i="0" u="none" strike="noStrike" dirty="0">
              <a:solidFill>
                <a:srgbClr val="323232"/>
              </a:solidFill>
              <a:ea typeface="Pretendard Regular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F8499D1-A86F-B61A-1164-82A9779FC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91588" y="2298353"/>
            <a:ext cx="9910612" cy="7036147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DA8500AE-6A35-4B42-E440-16452528DAFC}"/>
              </a:ext>
            </a:extLst>
          </p:cNvPr>
          <p:cNvSpPr txBox="1"/>
          <p:nvPr/>
        </p:nvSpPr>
        <p:spPr>
          <a:xfrm>
            <a:off x="1358900" y="2720372"/>
            <a:ext cx="61849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5600" spc="-200" dirty="0">
                <a:solidFill>
                  <a:srgbClr val="323232"/>
                </a:solidFill>
                <a:latin typeface="210 Gaeseongsidae Regular" panose="020B0600000101010101" charset="-127"/>
                <a:ea typeface="210 Gaeseongsidae Regular" panose="020B0600000101010101" charset="-127"/>
              </a:rPr>
              <a:t>핵심 동작 시나리오</a:t>
            </a:r>
            <a:endParaRPr lang="en-US" sz="5600" b="0" i="0" u="none" strike="noStrike" spc="-200" dirty="0">
              <a:solidFill>
                <a:srgbClr val="323232"/>
              </a:solidFill>
              <a:latin typeface="210 Gaeseongsidae Regular" panose="020B0600000101010101" charset="-127"/>
              <a:ea typeface="210 Gaeseongsidae Regular" panose="020B0600000101010101" charset="-127"/>
            </a:endParaRPr>
          </a:p>
        </p:txBody>
      </p:sp>
      <p:grpSp>
        <p:nvGrpSpPr>
          <p:cNvPr id="27" name="그룹 9">
            <a:extLst>
              <a:ext uri="{FF2B5EF4-FFF2-40B4-BE49-F238E27FC236}">
                <a16:creationId xmlns:a16="http://schemas.microsoft.com/office/drawing/2014/main" id="{6B250EF1-B2EA-C2EC-9A16-23E73A119CD1}"/>
              </a:ext>
            </a:extLst>
          </p:cNvPr>
          <p:cNvGrpSpPr/>
          <p:nvPr/>
        </p:nvGrpSpPr>
        <p:grpSpPr>
          <a:xfrm>
            <a:off x="1219200" y="4381500"/>
            <a:ext cx="6248400" cy="788014"/>
            <a:chOff x="6565900" y="5956300"/>
            <a:chExt cx="9969500" cy="1257300"/>
          </a:xfrm>
        </p:grpSpPr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12C8460F-C395-D283-CA37-5FD75235F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29" name="Picture 20">
              <a:extLst>
                <a:ext uri="{FF2B5EF4-FFF2-40B4-BE49-F238E27FC236}">
                  <a16:creationId xmlns:a16="http://schemas.microsoft.com/office/drawing/2014/main" id="{764096B0-4B37-BDBB-2C2F-B29041138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59332" y="6578600"/>
              <a:ext cx="304800" cy="12700"/>
            </a:xfrm>
            <a:prstGeom prst="rect">
              <a:avLst/>
            </a:prstGeom>
          </p:spPr>
        </p:pic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245CE649-8C74-ED49-021F-857028E782BD}"/>
                </a:ext>
              </a:extLst>
            </p:cNvPr>
            <p:cNvSpPr txBox="1"/>
            <p:nvPr/>
          </p:nvSpPr>
          <p:spPr>
            <a:xfrm>
              <a:off x="7099300" y="6266213"/>
              <a:ext cx="2072264" cy="643442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유저 관리</a:t>
              </a:r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6D35DC53-DD56-3C87-E370-8B628B0199CB}"/>
                </a:ext>
              </a:extLst>
            </p:cNvPr>
            <p:cNvSpPr txBox="1"/>
            <p:nvPr/>
          </p:nvSpPr>
          <p:spPr>
            <a:xfrm>
              <a:off x="982763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로그인</a:t>
              </a:r>
            </a:p>
          </p:txBody>
        </p:sp>
      </p:grpSp>
      <p:grpSp>
        <p:nvGrpSpPr>
          <p:cNvPr id="32" name="그룹 9">
            <a:extLst>
              <a:ext uri="{FF2B5EF4-FFF2-40B4-BE49-F238E27FC236}">
                <a16:creationId xmlns:a16="http://schemas.microsoft.com/office/drawing/2014/main" id="{5C9D7E1B-E5A6-4A02-FD2D-692CCEB7E35C}"/>
              </a:ext>
            </a:extLst>
          </p:cNvPr>
          <p:cNvGrpSpPr/>
          <p:nvPr/>
        </p:nvGrpSpPr>
        <p:grpSpPr>
          <a:xfrm>
            <a:off x="1219200" y="5490138"/>
            <a:ext cx="6248400" cy="788014"/>
            <a:chOff x="6565900" y="5956300"/>
            <a:chExt cx="9969500" cy="1257300"/>
          </a:xfrm>
        </p:grpSpPr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4BFAB5D7-9387-90B1-0BEF-17E6A7CD4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D970E99C-7547-0986-A0B9-9654AFFD9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35" name="TextBox 21">
              <a:extLst>
                <a:ext uri="{FF2B5EF4-FFF2-40B4-BE49-F238E27FC236}">
                  <a16:creationId xmlns:a16="http://schemas.microsoft.com/office/drawing/2014/main" id="{D49CDEB2-DEF8-B84B-292B-F33B1E16F72B}"/>
                </a:ext>
              </a:extLst>
            </p:cNvPr>
            <p:cNvSpPr txBox="1"/>
            <p:nvPr/>
          </p:nvSpPr>
          <p:spPr>
            <a:xfrm>
              <a:off x="7099300" y="6400799"/>
              <a:ext cx="2072264" cy="40655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채팅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A268A0FC-ABF3-F172-0280-2BCC7E2E356A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챗봇과의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인터렉션</a:t>
              </a:r>
              <a:endParaRPr lang="ko-KR" altLang="en-US" sz="20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37" name="그룹 9">
            <a:extLst>
              <a:ext uri="{FF2B5EF4-FFF2-40B4-BE49-F238E27FC236}">
                <a16:creationId xmlns:a16="http://schemas.microsoft.com/office/drawing/2014/main" id="{291C9746-5FBF-C70F-275C-C6C60399CF16}"/>
              </a:ext>
            </a:extLst>
          </p:cNvPr>
          <p:cNvGrpSpPr/>
          <p:nvPr/>
        </p:nvGrpSpPr>
        <p:grpSpPr>
          <a:xfrm>
            <a:off x="1219200" y="6625663"/>
            <a:ext cx="6248400" cy="788014"/>
            <a:chOff x="6565900" y="5956300"/>
            <a:chExt cx="9969500" cy="1257300"/>
          </a:xfrm>
        </p:grpSpPr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30F6AED9-A403-1704-EF15-38E9F4ABC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39" name="Picture 20">
              <a:extLst>
                <a:ext uri="{FF2B5EF4-FFF2-40B4-BE49-F238E27FC236}">
                  <a16:creationId xmlns:a16="http://schemas.microsoft.com/office/drawing/2014/main" id="{77CAFEB0-7EC0-75BC-1736-1C6E8F058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B5467A76-6596-A4F9-33AC-713B1A62AE0C}"/>
                </a:ext>
              </a:extLst>
            </p:cNvPr>
            <p:cNvSpPr txBox="1"/>
            <p:nvPr/>
          </p:nvSpPr>
          <p:spPr>
            <a:xfrm>
              <a:off x="7099300" y="6162675"/>
              <a:ext cx="2253323" cy="844548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 err="1">
                  <a:solidFill>
                    <a:srgbClr val="808080"/>
                  </a:solidFill>
                  <a:ea typeface="Pretendard Medium"/>
                </a:rPr>
                <a:t>플로우차트</a:t>
              </a: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 </a:t>
              </a: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id="{40C9500F-F93E-06E9-278A-1DC5612775E6}"/>
                </a:ext>
              </a:extLst>
            </p:cNvPr>
            <p:cNvSpPr txBox="1"/>
            <p:nvPr/>
          </p:nvSpPr>
          <p:spPr>
            <a:xfrm>
              <a:off x="9797121" y="6400800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미완성 </a:t>
              </a:r>
              <a:r>
                <a:rPr lang="ko-KR" altLang="en-US" sz="2000" b="0" i="0" u="none" strike="noStrike" dirty="0" err="1">
                  <a:solidFill>
                    <a:srgbClr val="323232"/>
                  </a:solidFill>
                  <a:latin typeface="Pretendard Regular"/>
                  <a:ea typeface="Pretendard Regular"/>
                </a:rPr>
                <a:t>플로우차트의</a:t>
              </a:r>
              <a:r>
                <a:rPr lang="ko-KR" altLang="en-US" sz="20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 완성을 목표</a:t>
              </a:r>
            </a:p>
          </p:txBody>
        </p:sp>
      </p:grpSp>
      <p:grpSp>
        <p:nvGrpSpPr>
          <p:cNvPr id="42" name="그룹 9">
            <a:extLst>
              <a:ext uri="{FF2B5EF4-FFF2-40B4-BE49-F238E27FC236}">
                <a16:creationId xmlns:a16="http://schemas.microsoft.com/office/drawing/2014/main" id="{E6682ADA-0174-72D5-5341-C936B96C5DF3}"/>
              </a:ext>
            </a:extLst>
          </p:cNvPr>
          <p:cNvGrpSpPr/>
          <p:nvPr/>
        </p:nvGrpSpPr>
        <p:grpSpPr>
          <a:xfrm>
            <a:off x="1219200" y="7768664"/>
            <a:ext cx="6248400" cy="788014"/>
            <a:chOff x="6565900" y="5956300"/>
            <a:chExt cx="9969500" cy="1257300"/>
          </a:xfrm>
        </p:grpSpPr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77151C98-4EA0-AEC4-D5B0-EFADC1BB9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5900" y="5956300"/>
              <a:ext cx="9969500" cy="1257300"/>
            </a:xfrm>
            <a:prstGeom prst="rect">
              <a:avLst/>
            </a:prstGeom>
          </p:spPr>
        </p:pic>
        <p:pic>
          <p:nvPicPr>
            <p:cNvPr id="44" name="Picture 20">
              <a:extLst>
                <a:ext uri="{FF2B5EF4-FFF2-40B4-BE49-F238E27FC236}">
                  <a16:creationId xmlns:a16="http://schemas.microsoft.com/office/drawing/2014/main" id="{11F505C5-102C-9E8A-840E-A05B5994D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9428822" y="6578600"/>
              <a:ext cx="304800" cy="12700"/>
            </a:xfrm>
            <a:prstGeom prst="rect">
              <a:avLst/>
            </a:prstGeom>
          </p:spPr>
        </p:pic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AE800034-7472-9FCD-D78C-6F5FC113FCCC}"/>
                </a:ext>
              </a:extLst>
            </p:cNvPr>
            <p:cNvSpPr txBox="1"/>
            <p:nvPr/>
          </p:nvSpPr>
          <p:spPr>
            <a:xfrm>
              <a:off x="7099299" y="6400801"/>
              <a:ext cx="2185554" cy="46181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342900" lvl="0" indent="-342900" algn="l">
                <a:lnSpc>
                  <a:spcPct val="116199"/>
                </a:lnSpc>
                <a:buClr>
                  <a:srgbClr val="E5350F"/>
                </a:buClr>
                <a:buFont typeface="Arial"/>
                <a:buChar char="●"/>
                <a:defRPr/>
              </a:pPr>
              <a:r>
                <a:rPr lang="ko-KR" altLang="en-US" dirty="0">
                  <a:solidFill>
                    <a:srgbClr val="808080"/>
                  </a:solidFill>
                  <a:ea typeface="Pretendard Medium"/>
                </a:rPr>
                <a:t>코딩</a:t>
              </a:r>
            </a:p>
          </p:txBody>
        </p:sp>
        <p:sp>
          <p:nvSpPr>
            <p:cNvPr id="46" name="TextBox 22">
              <a:extLst>
                <a:ext uri="{FF2B5EF4-FFF2-40B4-BE49-F238E27FC236}">
                  <a16:creationId xmlns:a16="http://schemas.microsoft.com/office/drawing/2014/main" id="{0D083822-96C2-D44A-6B39-41A0A06AC140}"/>
                </a:ext>
              </a:extLst>
            </p:cNvPr>
            <p:cNvSpPr txBox="1"/>
            <p:nvPr/>
          </p:nvSpPr>
          <p:spPr>
            <a:xfrm>
              <a:off x="9797121" y="6400799"/>
              <a:ext cx="6616700" cy="342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1900" b="0" i="0" u="none" strike="noStrike" dirty="0">
                  <a:solidFill>
                    <a:srgbClr val="323232"/>
                  </a:solidFill>
                  <a:latin typeface="Pretendard Regular"/>
                  <a:ea typeface="Pretendard Regular"/>
                </a:rPr>
                <a:t>각 파트를 주어진 힌트와 함께 코드로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48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1315</Words>
  <Application>Microsoft Office PowerPoint</Application>
  <PresentationFormat>사용자 지정</PresentationFormat>
  <Paragraphs>287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맑은 고딕</vt:lpstr>
      <vt:lpstr>210 Gaeseongsidae Light</vt:lpstr>
      <vt:lpstr>Pretendard Regular</vt:lpstr>
      <vt:lpstr>210 Gaeseongsidae Regular</vt:lpstr>
      <vt:lpstr>Calibri</vt:lpstr>
      <vt:lpstr>S-Core Dream 5 Medium</vt:lpstr>
      <vt:lpstr>Oswald SemiBold</vt:lpstr>
      <vt:lpstr>Arial</vt:lpstr>
      <vt:lpstr>Pretendard Medium</vt:lpstr>
      <vt:lpstr>S-Core Dream 3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혜린 이</cp:lastModifiedBy>
  <cp:revision>25</cp:revision>
  <dcterms:created xsi:type="dcterms:W3CDTF">2006-08-16T00:00:00Z</dcterms:created>
  <dcterms:modified xsi:type="dcterms:W3CDTF">2024-12-15T11:10:12Z</dcterms:modified>
</cp:coreProperties>
</file>